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lab 돋움 레귤러" charset="1" panose="02060500000000000000"/>
      <p:regular r:id="rId22"/>
    </p:embeddedFont>
    <p:embeddedFont>
      <p:font typeface="Helios Extended Bold" charset="1" panose="02000805050000020004"/>
      <p:regular r:id="rId23"/>
    </p:embeddedFont>
    <p:embeddedFont>
      <p:font typeface="DM Sans Bold" charset="1" panose="00000000000000000000"/>
      <p:regular r:id="rId24"/>
    </p:embeddedFont>
    <p:embeddedFont>
      <p:font typeface="Tlab 돋움 레귤러 Bold" charset="1" panose="02060800000000000000"/>
      <p:regular r:id="rId25"/>
    </p:embeddedFont>
    <p:embeddedFont>
      <p:font typeface="Prachamati" charset="1" panose="00000000000000000000"/>
      <p:regular r:id="rId26"/>
    </p:embeddedFont>
    <p:embeddedFont>
      <p:font typeface="Tlab 돋움 미디움" charset="1" panose="020606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https://www.notion.so/teamsparta/SA-Document-11f2dc3ef51481e889c1d3071568533d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77327" y="1820048"/>
            <a:ext cx="10081973" cy="5442241"/>
            <a:chOff x="0" y="0"/>
            <a:chExt cx="5388397" cy="2908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88397" cy="2908652"/>
            </a:xfrm>
            <a:custGeom>
              <a:avLst/>
              <a:gdLst/>
              <a:ahLst/>
              <a:cxnLst/>
              <a:rect r="r" b="b" t="t" l="l"/>
              <a:pathLst>
                <a:path h="2908652" w="5388397">
                  <a:moveTo>
                    <a:pt x="1398828" y="0"/>
                  </a:moveTo>
                  <a:lnTo>
                    <a:pt x="4932539" y="0"/>
                  </a:lnTo>
                  <a:cubicBezTo>
                    <a:pt x="5184716" y="0"/>
                    <a:pt x="5388397" y="183184"/>
                    <a:pt x="5388397" y="409983"/>
                  </a:cubicBezTo>
                  <a:lnTo>
                    <a:pt x="5388397" y="1882240"/>
                  </a:lnTo>
                  <a:cubicBezTo>
                    <a:pt x="5388397" y="2109039"/>
                    <a:pt x="5184716" y="2292223"/>
                    <a:pt x="4932539" y="2292223"/>
                  </a:cubicBezTo>
                  <a:lnTo>
                    <a:pt x="4031598" y="2292223"/>
                  </a:lnTo>
                  <a:cubicBezTo>
                    <a:pt x="3892578" y="2292223"/>
                    <a:pt x="3760023" y="2349408"/>
                    <a:pt x="3673809" y="2448269"/>
                  </a:cubicBezTo>
                  <a:lnTo>
                    <a:pt x="3405467" y="2752606"/>
                  </a:lnTo>
                  <a:cubicBezTo>
                    <a:pt x="3319252" y="2850498"/>
                    <a:pt x="3187776" y="2908652"/>
                    <a:pt x="3047677" y="2908652"/>
                  </a:cubicBezTo>
                  <a:lnTo>
                    <a:pt x="455858" y="2908652"/>
                  </a:lnTo>
                  <a:cubicBezTo>
                    <a:pt x="203681" y="2908652"/>
                    <a:pt x="0" y="2725468"/>
                    <a:pt x="0" y="2498669"/>
                  </a:cubicBezTo>
                  <a:lnTo>
                    <a:pt x="0" y="1049674"/>
                  </a:lnTo>
                  <a:cubicBezTo>
                    <a:pt x="0" y="920766"/>
                    <a:pt x="66816" y="799613"/>
                    <a:pt x="181050" y="722075"/>
                  </a:cubicBezTo>
                  <a:lnTo>
                    <a:pt x="1124020" y="82384"/>
                  </a:lnTo>
                  <a:cubicBezTo>
                    <a:pt x="1202690" y="29077"/>
                    <a:pt x="1299681" y="0"/>
                    <a:pt x="139882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2627" r="0" b="-42627"/>
              </a:stretch>
            </a:blipFill>
            <a:ln w="9525" cap="sq">
              <a:solidFill>
                <a:srgbClr val="A6B0B5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309725" y="9013825"/>
            <a:ext cx="892497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100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 오스트랄로코딩쿠스    팀장:  이승열   서기 : 정재석   팀원 : 오태우, 서승화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0241" y="2698360"/>
            <a:ext cx="6928812" cy="2103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40"/>
              </a:lnSpc>
            </a:pPr>
            <a:r>
              <a:rPr lang="en-US" b="true" sz="8430" spc="-59" strike="noStrike" u="none">
                <a:solidFill>
                  <a:srgbClr val="64568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TEAM</a:t>
            </a:r>
          </a:p>
          <a:p>
            <a:pPr algn="just" marL="0" indent="0" lvl="0">
              <a:lnSpc>
                <a:spcPts val="7840"/>
              </a:lnSpc>
            </a:pPr>
            <a:r>
              <a:rPr lang="en-US" b="true" sz="8430" spc="-59" strike="noStrike" u="none">
                <a:solidFill>
                  <a:srgbClr val="64568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</a:t>
            </a:r>
          </a:p>
        </p:txBody>
      </p:sp>
      <p:sp>
        <p:nvSpPr>
          <p:cNvPr name="AutoShape 6" id="6"/>
          <p:cNvSpPr/>
          <p:nvPr/>
        </p:nvSpPr>
        <p:spPr>
          <a:xfrm>
            <a:off x="1520241" y="3546825"/>
            <a:ext cx="6437651" cy="0"/>
          </a:xfrm>
          <a:prstGeom prst="line">
            <a:avLst/>
          </a:prstGeom>
          <a:ln cap="flat" w="9525">
            <a:solidFill>
              <a:srgbClr val="9381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520241" y="4607216"/>
            <a:ext cx="6437651" cy="0"/>
          </a:xfrm>
          <a:prstGeom prst="line">
            <a:avLst/>
          </a:prstGeom>
          <a:ln cap="flat" w="9525">
            <a:solidFill>
              <a:srgbClr val="9381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509690" y="5081672"/>
            <a:ext cx="7795039" cy="57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2"/>
              </a:lnSpc>
            </a:pPr>
            <a:r>
              <a:rPr lang="en-US" sz="4502" spc="-225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딥러닝 &amp; 머신러닝 팀프로젝트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046340" y="1133745"/>
            <a:ext cx="1553616" cy="1551065"/>
            <a:chOff x="0" y="0"/>
            <a:chExt cx="694459" cy="6933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4459" cy="693319"/>
            </a:xfrm>
            <a:custGeom>
              <a:avLst/>
              <a:gdLst/>
              <a:ahLst/>
              <a:cxnLst/>
              <a:rect r="r" b="b" t="t" l="l"/>
              <a:pathLst>
                <a:path h="693319" w="694459">
                  <a:moveTo>
                    <a:pt x="264108" y="0"/>
                  </a:moveTo>
                  <a:lnTo>
                    <a:pt x="430351" y="0"/>
                  </a:lnTo>
                  <a:cubicBezTo>
                    <a:pt x="500397" y="0"/>
                    <a:pt x="567574" y="27826"/>
                    <a:pt x="617103" y="77355"/>
                  </a:cubicBezTo>
                  <a:cubicBezTo>
                    <a:pt x="666633" y="126885"/>
                    <a:pt x="694459" y="194062"/>
                    <a:pt x="694459" y="264108"/>
                  </a:cubicBezTo>
                  <a:lnTo>
                    <a:pt x="694459" y="429211"/>
                  </a:lnTo>
                  <a:cubicBezTo>
                    <a:pt x="694459" y="499257"/>
                    <a:pt x="666633" y="566433"/>
                    <a:pt x="617103" y="615963"/>
                  </a:cubicBezTo>
                  <a:cubicBezTo>
                    <a:pt x="567574" y="665493"/>
                    <a:pt x="500397" y="693319"/>
                    <a:pt x="430351" y="693319"/>
                  </a:cubicBezTo>
                  <a:lnTo>
                    <a:pt x="264108" y="693319"/>
                  </a:lnTo>
                  <a:cubicBezTo>
                    <a:pt x="118245" y="693319"/>
                    <a:pt x="0" y="575074"/>
                    <a:pt x="0" y="429211"/>
                  </a:cubicBezTo>
                  <a:lnTo>
                    <a:pt x="0" y="264108"/>
                  </a:lnTo>
                  <a:cubicBezTo>
                    <a:pt x="0" y="194062"/>
                    <a:pt x="27826" y="126885"/>
                    <a:pt x="77355" y="77355"/>
                  </a:cubicBezTo>
                  <a:cubicBezTo>
                    <a:pt x="126885" y="27826"/>
                    <a:pt x="194062" y="0"/>
                    <a:pt x="264108" y="0"/>
                  </a:cubicBezTo>
                  <a:close/>
                </a:path>
              </a:pathLst>
            </a:custGeom>
            <a:solidFill>
              <a:srgbClr val="9381C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94459" cy="740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595672" y="1637966"/>
            <a:ext cx="516312" cy="516312"/>
          </a:xfrm>
          <a:custGeom>
            <a:avLst/>
            <a:gdLst/>
            <a:ahLst/>
            <a:cxnLst/>
            <a:rect r="r" b="b" t="t" l="l"/>
            <a:pathLst>
              <a:path h="516312" w="516312">
                <a:moveTo>
                  <a:pt x="0" y="0"/>
                </a:moveTo>
                <a:lnTo>
                  <a:pt x="516312" y="0"/>
                </a:lnTo>
                <a:lnTo>
                  <a:pt x="516312" y="516312"/>
                </a:lnTo>
                <a:lnTo>
                  <a:pt x="0" y="51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15212" y="6886475"/>
            <a:ext cx="672021" cy="638850"/>
            <a:chOff x="0" y="0"/>
            <a:chExt cx="6679711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E0CCC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515212" y="7512423"/>
            <a:ext cx="672021" cy="638850"/>
            <a:chOff x="0" y="0"/>
            <a:chExt cx="6679711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9381C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509690" y="8151273"/>
            <a:ext cx="672021" cy="638850"/>
            <a:chOff x="0" y="0"/>
            <a:chExt cx="6679711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9381C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2187232" y="7512423"/>
            <a:ext cx="672021" cy="638850"/>
            <a:chOff x="0" y="0"/>
            <a:chExt cx="6679711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9381C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2181710" y="8156991"/>
            <a:ext cx="672021" cy="638850"/>
            <a:chOff x="0" y="0"/>
            <a:chExt cx="6679711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E0CCC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2853731" y="8156991"/>
            <a:ext cx="672021" cy="638850"/>
            <a:chOff x="0" y="0"/>
            <a:chExt cx="6679711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E0CCCC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5824749" y="4013880"/>
            <a:ext cx="1996796" cy="831393"/>
          </a:xfrm>
          <a:custGeom>
            <a:avLst/>
            <a:gdLst/>
            <a:ahLst/>
            <a:cxnLst/>
            <a:rect r="r" b="b" t="t" l="l"/>
            <a:pathLst>
              <a:path h="831393" w="1996796">
                <a:moveTo>
                  <a:pt x="0" y="0"/>
                </a:moveTo>
                <a:lnTo>
                  <a:pt x="1996797" y="0"/>
                </a:lnTo>
                <a:lnTo>
                  <a:pt x="1996797" y="831393"/>
                </a:lnTo>
                <a:lnTo>
                  <a:pt x="0" y="831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0108500" y="7535722"/>
            <a:ext cx="820822" cy="820822"/>
          </a:xfrm>
          <a:custGeom>
            <a:avLst/>
            <a:gdLst/>
            <a:ahLst/>
            <a:cxnLst/>
            <a:rect r="r" b="b" t="t" l="l"/>
            <a:pathLst>
              <a:path h="820822" w="820822">
                <a:moveTo>
                  <a:pt x="0" y="0"/>
                </a:moveTo>
                <a:lnTo>
                  <a:pt x="820822" y="0"/>
                </a:lnTo>
                <a:lnTo>
                  <a:pt x="820822" y="820822"/>
                </a:lnTo>
                <a:lnTo>
                  <a:pt x="0" y="8208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8782" y="4293456"/>
            <a:ext cx="15028188" cy="4271781"/>
            <a:chOff x="0" y="0"/>
            <a:chExt cx="3958041" cy="1125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58041" cy="1125078"/>
            </a:xfrm>
            <a:custGeom>
              <a:avLst/>
              <a:gdLst/>
              <a:ahLst/>
              <a:cxnLst/>
              <a:rect r="r" b="b" t="t" l="l"/>
              <a:pathLst>
                <a:path h="1125078" w="3958041">
                  <a:moveTo>
                    <a:pt x="17515" y="0"/>
                  </a:moveTo>
                  <a:lnTo>
                    <a:pt x="3940525" y="0"/>
                  </a:lnTo>
                  <a:cubicBezTo>
                    <a:pt x="3945171" y="0"/>
                    <a:pt x="3949626" y="1845"/>
                    <a:pt x="3952911" y="5130"/>
                  </a:cubicBezTo>
                  <a:cubicBezTo>
                    <a:pt x="3956196" y="8415"/>
                    <a:pt x="3958041" y="12870"/>
                    <a:pt x="3958041" y="17515"/>
                  </a:cubicBezTo>
                  <a:lnTo>
                    <a:pt x="3958041" y="1107563"/>
                  </a:lnTo>
                  <a:cubicBezTo>
                    <a:pt x="3958041" y="1112208"/>
                    <a:pt x="3956196" y="1116663"/>
                    <a:pt x="3952911" y="1119948"/>
                  </a:cubicBezTo>
                  <a:cubicBezTo>
                    <a:pt x="3949626" y="1123233"/>
                    <a:pt x="3945171" y="1125078"/>
                    <a:pt x="3940525" y="1125078"/>
                  </a:cubicBezTo>
                  <a:lnTo>
                    <a:pt x="17515" y="1125078"/>
                  </a:lnTo>
                  <a:cubicBezTo>
                    <a:pt x="12870" y="1125078"/>
                    <a:pt x="8415" y="1123233"/>
                    <a:pt x="5130" y="1119948"/>
                  </a:cubicBezTo>
                  <a:cubicBezTo>
                    <a:pt x="1845" y="1116663"/>
                    <a:pt x="0" y="1112208"/>
                    <a:pt x="0" y="1107563"/>
                  </a:cubicBezTo>
                  <a:lnTo>
                    <a:pt x="0" y="17515"/>
                  </a:lnTo>
                  <a:cubicBezTo>
                    <a:pt x="0" y="12870"/>
                    <a:pt x="1845" y="8415"/>
                    <a:pt x="5130" y="5130"/>
                  </a:cubicBezTo>
                  <a:cubicBezTo>
                    <a:pt x="8415" y="1845"/>
                    <a:pt x="12870" y="0"/>
                    <a:pt x="1751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58041" cy="1163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651760" y="6618132"/>
            <a:ext cx="6492240" cy="0"/>
          </a:xfrm>
          <a:prstGeom prst="line">
            <a:avLst/>
          </a:prstGeom>
          <a:ln cap="flat" w="9525">
            <a:solidFill>
              <a:srgbClr val="A6B0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145693" y="-3363255"/>
            <a:ext cx="0" cy="14109159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534525" y="4789262"/>
            <a:ext cx="7155271" cy="3280169"/>
          </a:xfrm>
          <a:custGeom>
            <a:avLst/>
            <a:gdLst/>
            <a:ahLst/>
            <a:cxnLst/>
            <a:rect r="r" b="b" t="t" l="l"/>
            <a:pathLst>
              <a:path h="3280169" w="7155271">
                <a:moveTo>
                  <a:pt x="0" y="0"/>
                </a:moveTo>
                <a:lnTo>
                  <a:pt x="7155271" y="0"/>
                </a:lnTo>
                <a:lnTo>
                  <a:pt x="7155271" y="3280169"/>
                </a:lnTo>
                <a:lnTo>
                  <a:pt x="0" y="3280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52797" y="5683460"/>
            <a:ext cx="6491203" cy="66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특징이 명확한 feature 와 label이 존재해야 한다.</a:t>
            </a:r>
          </a:p>
          <a:p>
            <a:pPr algn="l" marL="0" indent="0" lvl="0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이진 분류 문제를 해결하는데 주로 사용된다. (생존 or 불가)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52797" y="6813395"/>
            <a:ext cx="6491203" cy="134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로지스틱 회귀 모델은 구조가 간단하여 이해가 쉽고 기본적인 통계학</a:t>
            </a:r>
          </a:p>
          <a:p>
            <a:pPr algn="l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지식으로도 해석 하기가 용이하다. 타이타닉 데이터셋 과 같이 어느정도의</a:t>
            </a:r>
          </a:p>
          <a:p>
            <a:pPr algn="l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큰 사이즈의 데이터 학습도 효율적으로 할 수 있고 L1, L2 정규화를 통해</a:t>
            </a:r>
          </a:p>
          <a:p>
            <a:pPr algn="l" marL="0" indent="0" lvl="0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과적합을 방지 할 수 있다.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52797" y="4944716"/>
            <a:ext cx="5527591" cy="44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9"/>
              </a:lnSpc>
            </a:pPr>
            <a:r>
              <a:rPr lang="en-US" b="true" sz="2419" spc="-171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Logistic Regression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90483" y="2091047"/>
            <a:ext cx="106805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각 모델의 특징과 학습시킨 결과를 보도록 하자.</a:t>
            </a:r>
          </a:p>
        </p:txBody>
      </p:sp>
      <p:sp>
        <p:nvSpPr>
          <p:cNvPr name="TextBox 19" id="19"/>
          <p:cNvSpPr txBox="true"/>
          <p:nvPr/>
        </p:nvSpPr>
        <p:spPr>
          <a:xfrm rot="5400000">
            <a:off x="-827138" y="8575964"/>
            <a:ext cx="2724094" cy="2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0"/>
              </a:lnSpc>
            </a:pPr>
            <a:r>
              <a:rPr lang="en-US" sz="2318" spc="62">
                <a:solidFill>
                  <a:srgbClr val="64568C"/>
                </a:solidFill>
                <a:latin typeface="Prachamati"/>
                <a:ea typeface="Prachamati"/>
                <a:cs typeface="Prachamati"/>
                <a:sym typeface="Prachamati"/>
              </a:rPr>
              <a:t>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6749" y="310819"/>
            <a:ext cx="2988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모델 평가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3492" y="513791"/>
            <a:ext cx="836663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b="true" sz="3312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2901" y="1587006"/>
            <a:ext cx="13246860" cy="3765436"/>
            <a:chOff x="0" y="0"/>
            <a:chExt cx="3958041" cy="1125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58041" cy="1125078"/>
            </a:xfrm>
            <a:custGeom>
              <a:avLst/>
              <a:gdLst/>
              <a:ahLst/>
              <a:cxnLst/>
              <a:rect r="r" b="b" t="t" l="l"/>
              <a:pathLst>
                <a:path h="1125078" w="3958041">
                  <a:moveTo>
                    <a:pt x="19871" y="0"/>
                  </a:moveTo>
                  <a:lnTo>
                    <a:pt x="3938170" y="0"/>
                  </a:lnTo>
                  <a:cubicBezTo>
                    <a:pt x="3943440" y="0"/>
                    <a:pt x="3948495" y="2094"/>
                    <a:pt x="3952221" y="5820"/>
                  </a:cubicBezTo>
                  <a:cubicBezTo>
                    <a:pt x="3955947" y="9547"/>
                    <a:pt x="3958041" y="14601"/>
                    <a:pt x="3958041" y="19871"/>
                  </a:cubicBezTo>
                  <a:lnTo>
                    <a:pt x="3958041" y="1105207"/>
                  </a:lnTo>
                  <a:cubicBezTo>
                    <a:pt x="3958041" y="1110477"/>
                    <a:pt x="3955947" y="1115532"/>
                    <a:pt x="3952221" y="1119258"/>
                  </a:cubicBezTo>
                  <a:cubicBezTo>
                    <a:pt x="3948495" y="1122985"/>
                    <a:pt x="3943440" y="1125078"/>
                    <a:pt x="3938170" y="1125078"/>
                  </a:cubicBezTo>
                  <a:lnTo>
                    <a:pt x="19871" y="1125078"/>
                  </a:lnTo>
                  <a:cubicBezTo>
                    <a:pt x="14601" y="1125078"/>
                    <a:pt x="9547" y="1122985"/>
                    <a:pt x="5820" y="1119258"/>
                  </a:cubicBezTo>
                  <a:cubicBezTo>
                    <a:pt x="2094" y="1115532"/>
                    <a:pt x="0" y="1110477"/>
                    <a:pt x="0" y="1105207"/>
                  </a:cubicBezTo>
                  <a:lnTo>
                    <a:pt x="0" y="19871"/>
                  </a:lnTo>
                  <a:cubicBezTo>
                    <a:pt x="0" y="14601"/>
                    <a:pt x="2094" y="9547"/>
                    <a:pt x="5820" y="5820"/>
                  </a:cubicBezTo>
                  <a:cubicBezTo>
                    <a:pt x="9547" y="2094"/>
                    <a:pt x="14601" y="0"/>
                    <a:pt x="1987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58041" cy="1163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3516627" y="3339395"/>
            <a:ext cx="5722699" cy="0"/>
          </a:xfrm>
          <a:prstGeom prst="line">
            <a:avLst/>
          </a:prstGeom>
          <a:ln cap="flat" w="9525">
            <a:solidFill>
              <a:srgbClr val="A6B0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1145693" y="-3363255"/>
            <a:ext cx="0" cy="14109159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52901" y="5762017"/>
            <a:ext cx="13246860" cy="3765436"/>
            <a:chOff x="0" y="0"/>
            <a:chExt cx="3958041" cy="11250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58041" cy="1125078"/>
            </a:xfrm>
            <a:custGeom>
              <a:avLst/>
              <a:gdLst/>
              <a:ahLst/>
              <a:cxnLst/>
              <a:rect r="r" b="b" t="t" l="l"/>
              <a:pathLst>
                <a:path h="1125078" w="3958041">
                  <a:moveTo>
                    <a:pt x="19871" y="0"/>
                  </a:moveTo>
                  <a:lnTo>
                    <a:pt x="3938170" y="0"/>
                  </a:lnTo>
                  <a:cubicBezTo>
                    <a:pt x="3943440" y="0"/>
                    <a:pt x="3948495" y="2094"/>
                    <a:pt x="3952221" y="5820"/>
                  </a:cubicBezTo>
                  <a:cubicBezTo>
                    <a:pt x="3955947" y="9547"/>
                    <a:pt x="3958041" y="14601"/>
                    <a:pt x="3958041" y="19871"/>
                  </a:cubicBezTo>
                  <a:lnTo>
                    <a:pt x="3958041" y="1105207"/>
                  </a:lnTo>
                  <a:cubicBezTo>
                    <a:pt x="3958041" y="1110477"/>
                    <a:pt x="3955947" y="1115532"/>
                    <a:pt x="3952221" y="1119258"/>
                  </a:cubicBezTo>
                  <a:cubicBezTo>
                    <a:pt x="3948495" y="1122985"/>
                    <a:pt x="3943440" y="1125078"/>
                    <a:pt x="3938170" y="1125078"/>
                  </a:cubicBezTo>
                  <a:lnTo>
                    <a:pt x="19871" y="1125078"/>
                  </a:lnTo>
                  <a:cubicBezTo>
                    <a:pt x="14601" y="1125078"/>
                    <a:pt x="9547" y="1122985"/>
                    <a:pt x="5820" y="1119258"/>
                  </a:cubicBezTo>
                  <a:cubicBezTo>
                    <a:pt x="2094" y="1115532"/>
                    <a:pt x="0" y="1110477"/>
                    <a:pt x="0" y="1105207"/>
                  </a:cubicBezTo>
                  <a:lnTo>
                    <a:pt x="0" y="19871"/>
                  </a:lnTo>
                  <a:cubicBezTo>
                    <a:pt x="0" y="14601"/>
                    <a:pt x="2094" y="9547"/>
                    <a:pt x="5820" y="5820"/>
                  </a:cubicBezTo>
                  <a:cubicBezTo>
                    <a:pt x="9547" y="2094"/>
                    <a:pt x="14601" y="0"/>
                    <a:pt x="1987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958041" cy="1163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516627" y="7514406"/>
            <a:ext cx="5722699" cy="0"/>
          </a:xfrm>
          <a:prstGeom prst="line">
            <a:avLst/>
          </a:prstGeom>
          <a:ln cap="flat" w="9525">
            <a:solidFill>
              <a:srgbClr val="A6B0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668384" y="2124157"/>
            <a:ext cx="5937807" cy="2921347"/>
          </a:xfrm>
          <a:custGeom>
            <a:avLst/>
            <a:gdLst/>
            <a:ahLst/>
            <a:cxnLst/>
            <a:rect r="r" b="b" t="t" l="l"/>
            <a:pathLst>
              <a:path h="2921347" w="5937807">
                <a:moveTo>
                  <a:pt x="0" y="0"/>
                </a:moveTo>
                <a:lnTo>
                  <a:pt x="5937808" y="0"/>
                </a:lnTo>
                <a:lnTo>
                  <a:pt x="5937808" y="2921347"/>
                </a:lnTo>
                <a:lnTo>
                  <a:pt x="0" y="292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68384" y="6189097"/>
            <a:ext cx="6033610" cy="3031103"/>
          </a:xfrm>
          <a:custGeom>
            <a:avLst/>
            <a:gdLst/>
            <a:ahLst/>
            <a:cxnLst/>
            <a:rect r="r" b="b" t="t" l="l"/>
            <a:pathLst>
              <a:path h="3031103" w="6033610">
                <a:moveTo>
                  <a:pt x="0" y="0"/>
                </a:moveTo>
                <a:lnTo>
                  <a:pt x="6033611" y="0"/>
                </a:lnTo>
                <a:lnTo>
                  <a:pt x="6033611" y="3031103"/>
                </a:lnTo>
                <a:lnTo>
                  <a:pt x="0" y="3031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517541" y="2436181"/>
            <a:ext cx="5721784" cy="66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610" spc="45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많은 특성을 가진 고차원 데이터를 잘 처리할 수 있다.</a:t>
            </a:r>
          </a:p>
          <a:p>
            <a:pPr algn="l" marL="0" indent="0" lvl="0">
              <a:lnSpc>
                <a:spcPts val="2721"/>
              </a:lnSpc>
            </a:pPr>
            <a:r>
              <a:rPr lang="en-US" sz="1610" spc="45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숫자형, 범주형 과 같은 다양한 데이터 타입도 활용 할 수 있다.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58853" y="3653075"/>
            <a:ext cx="6017478" cy="94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1510" spc="42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랜덤 포레스트 모델은 여러개의 결정 트리를 조합하여 예측하는 앙상블</a:t>
            </a:r>
          </a:p>
          <a:p>
            <a:pPr algn="l">
              <a:lnSpc>
                <a:spcPts val="2552"/>
              </a:lnSpc>
            </a:pPr>
            <a:r>
              <a:rPr lang="en-US" sz="1510" spc="42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모델이다.  각 트리는 데이터의 서브셋을 사용하여 훈련되고, 최종 예측은</a:t>
            </a:r>
          </a:p>
          <a:p>
            <a:pPr algn="l" marL="0" indent="0" lvl="0">
              <a:lnSpc>
                <a:spcPts val="2552"/>
              </a:lnSpc>
            </a:pPr>
            <a:r>
              <a:rPr lang="en-US" sz="1510" spc="42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모든 트리의 예측 결과를 평균하여 결정된다.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17541" y="1896614"/>
            <a:ext cx="4872392" cy="38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</a:pPr>
            <a:r>
              <a:rPr lang="en-US" b="true" sz="2133" spc="-151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Random Forest Model</a:t>
            </a:r>
          </a:p>
        </p:txBody>
      </p:sp>
      <p:sp>
        <p:nvSpPr>
          <p:cNvPr name="TextBox 23" id="23"/>
          <p:cNvSpPr txBox="true"/>
          <p:nvPr/>
        </p:nvSpPr>
        <p:spPr>
          <a:xfrm rot="5400000">
            <a:off x="-827138" y="8575964"/>
            <a:ext cx="2724094" cy="2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0"/>
              </a:lnSpc>
            </a:pPr>
            <a:r>
              <a:rPr lang="en-US" sz="2318" spc="62">
                <a:solidFill>
                  <a:srgbClr val="64568C"/>
                </a:solidFill>
                <a:latin typeface="Prachamati"/>
                <a:ea typeface="Prachamati"/>
                <a:cs typeface="Prachamati"/>
                <a:sym typeface="Prachamati"/>
              </a:rPr>
              <a:t>PRESENTATION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6749" y="310819"/>
            <a:ext cx="2988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모델 평가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3492" y="513791"/>
            <a:ext cx="836663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b="true" sz="3312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17541" y="6611193"/>
            <a:ext cx="5721784" cy="66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1610" spc="45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숫자형, 범주형 번수로 구성된 데이터셋을 사용하여 학습한다.</a:t>
            </a:r>
          </a:p>
          <a:p>
            <a:pPr algn="l" marL="0" indent="0" lvl="0">
              <a:lnSpc>
                <a:spcPts val="2721"/>
              </a:lnSpc>
            </a:pPr>
            <a:r>
              <a:rPr lang="en-US" sz="1610" spc="45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자동으로 중요한 특성을 선택하고, 덜 중요한 특성을 무시한다.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87428" y="7828087"/>
            <a:ext cx="6017478" cy="126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1510" spc="42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자동으로 결측치를 처리하여 사용하기가 편하다.</a:t>
            </a:r>
          </a:p>
          <a:p>
            <a:pPr algn="l">
              <a:lnSpc>
                <a:spcPts val="2552"/>
              </a:lnSpc>
            </a:pPr>
            <a:r>
              <a:rPr lang="en-US" sz="1510" spc="42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특성이 많은 복잡한 데이터셋에도 아주 효과적으로 학습할 수 있다.</a:t>
            </a:r>
          </a:p>
          <a:p>
            <a:pPr algn="l" marL="0" indent="0" lvl="0">
              <a:lnSpc>
                <a:spcPts val="2552"/>
              </a:lnSpc>
            </a:pPr>
            <a:r>
              <a:rPr lang="en-US" sz="1510" spc="42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이상치가 있는 데이터에도 강인하게 적용이 가능하여 매우 높은 정확도를 자랑한다.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17541" y="6071625"/>
            <a:ext cx="4872392" cy="38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</a:pPr>
            <a:r>
              <a:rPr lang="en-US" b="true" sz="2133" spc="-151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XGBoost Model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2433" y="2603655"/>
            <a:ext cx="5987135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5"/>
              </a:lnSpc>
              <a:spcBef>
                <a:spcPct val="0"/>
              </a:spcBef>
            </a:pPr>
            <a:r>
              <a:rPr lang="en-US" b="true" sz="3312" spc="-9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에러가 발생한 부분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521624" y="2603655"/>
            <a:ext cx="2835506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5"/>
              </a:lnSpc>
              <a:spcBef>
                <a:spcPct val="0"/>
              </a:spcBef>
            </a:pPr>
            <a:r>
              <a:rPr lang="en-US" b="true" sz="3312" spc="-9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해결방법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73352" y="8011873"/>
            <a:ext cx="6113001" cy="116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1965" spc="55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각자 많은 에러 코드와 의도에 맞지 않는</a:t>
            </a:r>
          </a:p>
          <a:p>
            <a:pPr algn="ctr">
              <a:lnSpc>
                <a:spcPts val="3223"/>
              </a:lnSpc>
            </a:pPr>
            <a:r>
              <a:rPr lang="en-US" sz="1965" spc="55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코드가 있었지만, 시간 관계상 각자 1개의 트러블 슈팅</a:t>
            </a:r>
          </a:p>
          <a:p>
            <a:pPr algn="ctr" marL="0" indent="0" lvl="0">
              <a:lnSpc>
                <a:spcPts val="3223"/>
              </a:lnSpc>
            </a:pPr>
            <a:r>
              <a:rPr lang="en-US" sz="1965" spc="55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케이스를 소개 하기로 하였음.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666567" y="3244068"/>
            <a:ext cx="6113001" cy="961833"/>
            <a:chOff x="0" y="0"/>
            <a:chExt cx="1610008" cy="2533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008" cy="253322"/>
            </a:xfrm>
            <a:custGeom>
              <a:avLst/>
              <a:gdLst/>
              <a:ahLst/>
              <a:cxnLst/>
              <a:rect r="r" b="b" t="t" l="l"/>
              <a:pathLst>
                <a:path h="253322" w="1610008">
                  <a:moveTo>
                    <a:pt x="126647" y="0"/>
                  </a:moveTo>
                  <a:lnTo>
                    <a:pt x="1483362" y="0"/>
                  </a:lnTo>
                  <a:cubicBezTo>
                    <a:pt x="1516950" y="0"/>
                    <a:pt x="1549164" y="13343"/>
                    <a:pt x="1572914" y="37094"/>
                  </a:cubicBezTo>
                  <a:cubicBezTo>
                    <a:pt x="1596665" y="60845"/>
                    <a:pt x="1610008" y="93058"/>
                    <a:pt x="1610008" y="126647"/>
                  </a:cubicBezTo>
                  <a:lnTo>
                    <a:pt x="1610008" y="126676"/>
                  </a:lnTo>
                  <a:cubicBezTo>
                    <a:pt x="1610008" y="160264"/>
                    <a:pt x="1596665" y="192477"/>
                    <a:pt x="1572914" y="216228"/>
                  </a:cubicBezTo>
                  <a:cubicBezTo>
                    <a:pt x="1549164" y="239979"/>
                    <a:pt x="1516950" y="253322"/>
                    <a:pt x="1483362" y="253322"/>
                  </a:cubicBezTo>
                  <a:lnTo>
                    <a:pt x="126647" y="253322"/>
                  </a:lnTo>
                  <a:cubicBezTo>
                    <a:pt x="56702" y="253322"/>
                    <a:pt x="0" y="196621"/>
                    <a:pt x="0" y="126676"/>
                  </a:cubicBezTo>
                  <a:lnTo>
                    <a:pt x="0" y="126647"/>
                  </a:lnTo>
                  <a:cubicBezTo>
                    <a:pt x="0" y="56702"/>
                    <a:pt x="56702" y="0"/>
                    <a:pt x="126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610008" cy="2818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ValueError : Input contains NaN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66567" y="4310677"/>
            <a:ext cx="6113001" cy="961833"/>
            <a:chOff x="0" y="0"/>
            <a:chExt cx="1610008" cy="2533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10008" cy="253322"/>
            </a:xfrm>
            <a:custGeom>
              <a:avLst/>
              <a:gdLst/>
              <a:ahLst/>
              <a:cxnLst/>
              <a:rect r="r" b="b" t="t" l="l"/>
              <a:pathLst>
                <a:path h="253322" w="1610008">
                  <a:moveTo>
                    <a:pt x="126647" y="0"/>
                  </a:moveTo>
                  <a:lnTo>
                    <a:pt x="1483362" y="0"/>
                  </a:lnTo>
                  <a:cubicBezTo>
                    <a:pt x="1516950" y="0"/>
                    <a:pt x="1549164" y="13343"/>
                    <a:pt x="1572914" y="37094"/>
                  </a:cubicBezTo>
                  <a:cubicBezTo>
                    <a:pt x="1596665" y="60845"/>
                    <a:pt x="1610008" y="93058"/>
                    <a:pt x="1610008" y="126647"/>
                  </a:cubicBezTo>
                  <a:lnTo>
                    <a:pt x="1610008" y="126676"/>
                  </a:lnTo>
                  <a:cubicBezTo>
                    <a:pt x="1610008" y="160264"/>
                    <a:pt x="1596665" y="192477"/>
                    <a:pt x="1572914" y="216228"/>
                  </a:cubicBezTo>
                  <a:cubicBezTo>
                    <a:pt x="1549164" y="239979"/>
                    <a:pt x="1516950" y="253322"/>
                    <a:pt x="1483362" y="253322"/>
                  </a:cubicBezTo>
                  <a:lnTo>
                    <a:pt x="126647" y="253322"/>
                  </a:lnTo>
                  <a:cubicBezTo>
                    <a:pt x="56702" y="253322"/>
                    <a:pt x="0" y="196621"/>
                    <a:pt x="0" y="126676"/>
                  </a:cubicBezTo>
                  <a:lnTo>
                    <a:pt x="0" y="126647"/>
                  </a:lnTo>
                  <a:cubicBezTo>
                    <a:pt x="0" y="56702"/>
                    <a:pt x="56702" y="0"/>
                    <a:pt x="126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610008" cy="2818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family size : NaN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82877" y="3244068"/>
            <a:ext cx="6113001" cy="961833"/>
            <a:chOff x="0" y="0"/>
            <a:chExt cx="1610008" cy="2533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10008" cy="253322"/>
            </a:xfrm>
            <a:custGeom>
              <a:avLst/>
              <a:gdLst/>
              <a:ahLst/>
              <a:cxnLst/>
              <a:rect r="r" b="b" t="t" l="l"/>
              <a:pathLst>
                <a:path h="253322" w="1610008">
                  <a:moveTo>
                    <a:pt x="126647" y="0"/>
                  </a:moveTo>
                  <a:lnTo>
                    <a:pt x="1483362" y="0"/>
                  </a:lnTo>
                  <a:cubicBezTo>
                    <a:pt x="1516950" y="0"/>
                    <a:pt x="1549164" y="13343"/>
                    <a:pt x="1572914" y="37094"/>
                  </a:cubicBezTo>
                  <a:cubicBezTo>
                    <a:pt x="1596665" y="60845"/>
                    <a:pt x="1610008" y="93058"/>
                    <a:pt x="1610008" y="126647"/>
                  </a:cubicBezTo>
                  <a:lnTo>
                    <a:pt x="1610008" y="126676"/>
                  </a:lnTo>
                  <a:cubicBezTo>
                    <a:pt x="1610008" y="160264"/>
                    <a:pt x="1596665" y="192477"/>
                    <a:pt x="1572914" y="216228"/>
                  </a:cubicBezTo>
                  <a:cubicBezTo>
                    <a:pt x="1549164" y="239979"/>
                    <a:pt x="1516950" y="253322"/>
                    <a:pt x="1483362" y="253322"/>
                  </a:cubicBezTo>
                  <a:lnTo>
                    <a:pt x="126647" y="253322"/>
                  </a:lnTo>
                  <a:cubicBezTo>
                    <a:pt x="56702" y="253322"/>
                    <a:pt x="0" y="196621"/>
                    <a:pt x="0" y="126676"/>
                  </a:cubicBezTo>
                  <a:lnTo>
                    <a:pt x="0" y="126647"/>
                  </a:lnTo>
                  <a:cubicBezTo>
                    <a:pt x="0" y="56702"/>
                    <a:pt x="56702" y="0"/>
                    <a:pt x="126647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610008" cy="2818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오버슈팅으로 인한 에러 &gt; learning_rate 조정하기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82877" y="4263988"/>
            <a:ext cx="6113001" cy="1008521"/>
            <a:chOff x="0" y="0"/>
            <a:chExt cx="1610008" cy="2656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0008" cy="265619"/>
            </a:xfrm>
            <a:custGeom>
              <a:avLst/>
              <a:gdLst/>
              <a:ahLst/>
              <a:cxnLst/>
              <a:rect r="r" b="b" t="t" l="l"/>
              <a:pathLst>
                <a:path h="265619" w="1610008">
                  <a:moveTo>
                    <a:pt x="126647" y="0"/>
                  </a:moveTo>
                  <a:lnTo>
                    <a:pt x="1483362" y="0"/>
                  </a:lnTo>
                  <a:cubicBezTo>
                    <a:pt x="1516950" y="0"/>
                    <a:pt x="1549164" y="13343"/>
                    <a:pt x="1572914" y="37094"/>
                  </a:cubicBezTo>
                  <a:cubicBezTo>
                    <a:pt x="1596665" y="60845"/>
                    <a:pt x="1610008" y="93058"/>
                    <a:pt x="1610008" y="126647"/>
                  </a:cubicBezTo>
                  <a:lnTo>
                    <a:pt x="1610008" y="138972"/>
                  </a:lnTo>
                  <a:cubicBezTo>
                    <a:pt x="1610008" y="208917"/>
                    <a:pt x="1553307" y="265619"/>
                    <a:pt x="1483362" y="265619"/>
                  </a:cubicBezTo>
                  <a:lnTo>
                    <a:pt x="126647" y="265619"/>
                  </a:lnTo>
                  <a:cubicBezTo>
                    <a:pt x="56702" y="265619"/>
                    <a:pt x="0" y="208917"/>
                    <a:pt x="0" y="138972"/>
                  </a:cubicBezTo>
                  <a:lnTo>
                    <a:pt x="0" y="126647"/>
                  </a:lnTo>
                  <a:cubicBezTo>
                    <a:pt x="0" y="56702"/>
                    <a:pt x="56702" y="0"/>
                    <a:pt x="126647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610008" cy="2941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family size를 계산할때, 본인은 계산에서 </a:t>
              </a:r>
            </a:p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제외시켜 생긴 문제 &gt; 생성 조건을 달고 +1을 함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666567" y="5377285"/>
            <a:ext cx="6113001" cy="961833"/>
            <a:chOff x="0" y="0"/>
            <a:chExt cx="1610008" cy="2533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10008" cy="253322"/>
            </a:xfrm>
            <a:custGeom>
              <a:avLst/>
              <a:gdLst/>
              <a:ahLst/>
              <a:cxnLst/>
              <a:rect r="r" b="b" t="t" l="l"/>
              <a:pathLst>
                <a:path h="253322" w="1610008">
                  <a:moveTo>
                    <a:pt x="126647" y="0"/>
                  </a:moveTo>
                  <a:lnTo>
                    <a:pt x="1483362" y="0"/>
                  </a:lnTo>
                  <a:cubicBezTo>
                    <a:pt x="1516950" y="0"/>
                    <a:pt x="1549164" y="13343"/>
                    <a:pt x="1572914" y="37094"/>
                  </a:cubicBezTo>
                  <a:cubicBezTo>
                    <a:pt x="1596665" y="60845"/>
                    <a:pt x="1610008" y="93058"/>
                    <a:pt x="1610008" y="126647"/>
                  </a:cubicBezTo>
                  <a:lnTo>
                    <a:pt x="1610008" y="126676"/>
                  </a:lnTo>
                  <a:cubicBezTo>
                    <a:pt x="1610008" y="160264"/>
                    <a:pt x="1596665" y="192477"/>
                    <a:pt x="1572914" y="216228"/>
                  </a:cubicBezTo>
                  <a:cubicBezTo>
                    <a:pt x="1549164" y="239979"/>
                    <a:pt x="1516950" y="253322"/>
                    <a:pt x="1483362" y="253322"/>
                  </a:cubicBezTo>
                  <a:lnTo>
                    <a:pt x="126647" y="253322"/>
                  </a:lnTo>
                  <a:cubicBezTo>
                    <a:pt x="56702" y="253322"/>
                    <a:pt x="0" y="196621"/>
                    <a:pt x="0" y="126676"/>
                  </a:cubicBezTo>
                  <a:lnTo>
                    <a:pt x="0" y="126647"/>
                  </a:lnTo>
                  <a:cubicBezTo>
                    <a:pt x="0" y="56702"/>
                    <a:pt x="56702" y="0"/>
                    <a:pt x="126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610008" cy="2818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ConvergenceWarning: Liblinear failed to converge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82877" y="5377285"/>
            <a:ext cx="6113001" cy="961833"/>
            <a:chOff x="0" y="0"/>
            <a:chExt cx="1610008" cy="2533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10008" cy="253322"/>
            </a:xfrm>
            <a:custGeom>
              <a:avLst/>
              <a:gdLst/>
              <a:ahLst/>
              <a:cxnLst/>
              <a:rect r="r" b="b" t="t" l="l"/>
              <a:pathLst>
                <a:path h="253322" w="1610008">
                  <a:moveTo>
                    <a:pt x="126647" y="0"/>
                  </a:moveTo>
                  <a:lnTo>
                    <a:pt x="1483362" y="0"/>
                  </a:lnTo>
                  <a:cubicBezTo>
                    <a:pt x="1516950" y="0"/>
                    <a:pt x="1549164" y="13343"/>
                    <a:pt x="1572914" y="37094"/>
                  </a:cubicBezTo>
                  <a:cubicBezTo>
                    <a:pt x="1596665" y="60845"/>
                    <a:pt x="1610008" y="93058"/>
                    <a:pt x="1610008" y="126647"/>
                  </a:cubicBezTo>
                  <a:lnTo>
                    <a:pt x="1610008" y="126676"/>
                  </a:lnTo>
                  <a:cubicBezTo>
                    <a:pt x="1610008" y="160264"/>
                    <a:pt x="1596665" y="192477"/>
                    <a:pt x="1572914" y="216228"/>
                  </a:cubicBezTo>
                  <a:cubicBezTo>
                    <a:pt x="1549164" y="239979"/>
                    <a:pt x="1516950" y="253322"/>
                    <a:pt x="1483362" y="253322"/>
                  </a:cubicBezTo>
                  <a:lnTo>
                    <a:pt x="126647" y="253322"/>
                  </a:lnTo>
                  <a:cubicBezTo>
                    <a:pt x="56702" y="253322"/>
                    <a:pt x="0" y="196621"/>
                    <a:pt x="0" y="126676"/>
                  </a:cubicBezTo>
                  <a:lnTo>
                    <a:pt x="0" y="126647"/>
                  </a:lnTo>
                  <a:cubicBezTo>
                    <a:pt x="0" y="56702"/>
                    <a:pt x="56702" y="0"/>
                    <a:pt x="126647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610008" cy="2818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max_iter피라미터를 증가, 데이터 스케일링 추가 및 </a:t>
              </a:r>
            </a:p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정규화 조정 등의 방법으로 해결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666567" y="6443893"/>
            <a:ext cx="6113001" cy="961833"/>
            <a:chOff x="0" y="0"/>
            <a:chExt cx="1610008" cy="2533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10008" cy="253322"/>
            </a:xfrm>
            <a:custGeom>
              <a:avLst/>
              <a:gdLst/>
              <a:ahLst/>
              <a:cxnLst/>
              <a:rect r="r" b="b" t="t" l="l"/>
              <a:pathLst>
                <a:path h="253322" w="1610008">
                  <a:moveTo>
                    <a:pt x="126647" y="0"/>
                  </a:moveTo>
                  <a:lnTo>
                    <a:pt x="1483362" y="0"/>
                  </a:lnTo>
                  <a:cubicBezTo>
                    <a:pt x="1516950" y="0"/>
                    <a:pt x="1549164" y="13343"/>
                    <a:pt x="1572914" y="37094"/>
                  </a:cubicBezTo>
                  <a:cubicBezTo>
                    <a:pt x="1596665" y="60845"/>
                    <a:pt x="1610008" y="93058"/>
                    <a:pt x="1610008" y="126647"/>
                  </a:cubicBezTo>
                  <a:lnTo>
                    <a:pt x="1610008" y="126676"/>
                  </a:lnTo>
                  <a:cubicBezTo>
                    <a:pt x="1610008" y="160264"/>
                    <a:pt x="1596665" y="192477"/>
                    <a:pt x="1572914" y="216228"/>
                  </a:cubicBezTo>
                  <a:cubicBezTo>
                    <a:pt x="1549164" y="239979"/>
                    <a:pt x="1516950" y="253322"/>
                    <a:pt x="1483362" y="253322"/>
                  </a:cubicBezTo>
                  <a:lnTo>
                    <a:pt x="126647" y="253322"/>
                  </a:lnTo>
                  <a:cubicBezTo>
                    <a:pt x="56702" y="253322"/>
                    <a:pt x="0" y="196621"/>
                    <a:pt x="0" y="126676"/>
                  </a:cubicBezTo>
                  <a:lnTo>
                    <a:pt x="0" y="126647"/>
                  </a:lnTo>
                  <a:cubicBezTo>
                    <a:pt x="0" y="56702"/>
                    <a:pt x="56702" y="0"/>
                    <a:pt x="1266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610008" cy="2818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failed to push some refs to 'origin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873352" y="6443893"/>
            <a:ext cx="6113001" cy="961833"/>
            <a:chOff x="0" y="0"/>
            <a:chExt cx="1610008" cy="2533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10008" cy="253322"/>
            </a:xfrm>
            <a:custGeom>
              <a:avLst/>
              <a:gdLst/>
              <a:ahLst/>
              <a:cxnLst/>
              <a:rect r="r" b="b" t="t" l="l"/>
              <a:pathLst>
                <a:path h="253322" w="1610008">
                  <a:moveTo>
                    <a:pt x="126647" y="0"/>
                  </a:moveTo>
                  <a:lnTo>
                    <a:pt x="1483362" y="0"/>
                  </a:lnTo>
                  <a:cubicBezTo>
                    <a:pt x="1516950" y="0"/>
                    <a:pt x="1549164" y="13343"/>
                    <a:pt x="1572914" y="37094"/>
                  </a:cubicBezTo>
                  <a:cubicBezTo>
                    <a:pt x="1596665" y="60845"/>
                    <a:pt x="1610008" y="93058"/>
                    <a:pt x="1610008" y="126647"/>
                  </a:cubicBezTo>
                  <a:lnTo>
                    <a:pt x="1610008" y="126676"/>
                  </a:lnTo>
                  <a:cubicBezTo>
                    <a:pt x="1610008" y="160264"/>
                    <a:pt x="1596665" y="192477"/>
                    <a:pt x="1572914" y="216228"/>
                  </a:cubicBezTo>
                  <a:cubicBezTo>
                    <a:pt x="1549164" y="239979"/>
                    <a:pt x="1516950" y="253322"/>
                    <a:pt x="1483362" y="253322"/>
                  </a:cubicBezTo>
                  <a:lnTo>
                    <a:pt x="126647" y="253322"/>
                  </a:lnTo>
                  <a:cubicBezTo>
                    <a:pt x="56702" y="253322"/>
                    <a:pt x="0" y="196621"/>
                    <a:pt x="0" y="126676"/>
                  </a:cubicBezTo>
                  <a:lnTo>
                    <a:pt x="0" y="126647"/>
                  </a:lnTo>
                  <a:cubicBezTo>
                    <a:pt x="0" y="56702"/>
                    <a:pt x="56702" y="0"/>
                    <a:pt x="126647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610008" cy="28189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git pull origin main, git merge -X theris branch,</a:t>
              </a:r>
            </a:p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git push origin main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808011" y="7561579"/>
            <a:ext cx="262732" cy="355044"/>
          </a:xfrm>
          <a:custGeom>
            <a:avLst/>
            <a:gdLst/>
            <a:ahLst/>
            <a:cxnLst/>
            <a:rect r="r" b="b" t="t" l="l"/>
            <a:pathLst>
              <a:path h="355044" w="262732">
                <a:moveTo>
                  <a:pt x="0" y="0"/>
                </a:moveTo>
                <a:lnTo>
                  <a:pt x="262732" y="0"/>
                </a:lnTo>
                <a:lnTo>
                  <a:pt x="262732" y="355044"/>
                </a:lnTo>
                <a:lnTo>
                  <a:pt x="0" y="355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-5400000">
            <a:off x="9211473" y="3563161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8"/>
                </a:lnTo>
                <a:lnTo>
                  <a:pt x="0" y="32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-5400000">
            <a:off x="9211473" y="4629769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8"/>
                </a:lnTo>
                <a:lnTo>
                  <a:pt x="0" y="32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-5400000">
            <a:off x="9211473" y="5696377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8"/>
                </a:lnTo>
                <a:lnTo>
                  <a:pt x="0" y="32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-5400000">
            <a:off x="9211473" y="6762985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8"/>
                </a:lnTo>
                <a:lnTo>
                  <a:pt x="0" y="32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4" id="34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H="true" flipV="true">
            <a:off x="1145693" y="-3363255"/>
            <a:ext cx="0" cy="14109159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5400000">
            <a:off x="-827138" y="8575964"/>
            <a:ext cx="2724094" cy="2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0"/>
              </a:lnSpc>
            </a:pPr>
            <a:r>
              <a:rPr lang="en-US" sz="2318" spc="62">
                <a:solidFill>
                  <a:srgbClr val="64568C"/>
                </a:solidFill>
                <a:latin typeface="Prachamati"/>
                <a:ea typeface="Prachamati"/>
                <a:cs typeface="Prachamati"/>
                <a:sym typeface="Prachamati"/>
              </a:rPr>
              <a:t>PRESENTATION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26749" y="310819"/>
            <a:ext cx="2988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트러블 슈팅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43967" y="513791"/>
            <a:ext cx="836663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b="true" sz="3312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20770" y="2226924"/>
            <a:ext cx="11759998" cy="4958122"/>
            <a:chOff x="0" y="0"/>
            <a:chExt cx="3097283" cy="13058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7283" cy="1305843"/>
            </a:xfrm>
            <a:custGeom>
              <a:avLst/>
              <a:gdLst/>
              <a:ahLst/>
              <a:cxnLst/>
              <a:rect r="r" b="b" t="t" l="l"/>
              <a:pathLst>
                <a:path h="1305843" w="3097283">
                  <a:moveTo>
                    <a:pt x="22383" y="0"/>
                  </a:moveTo>
                  <a:lnTo>
                    <a:pt x="3074900" y="0"/>
                  </a:lnTo>
                  <a:cubicBezTo>
                    <a:pt x="3080837" y="0"/>
                    <a:pt x="3086530" y="2358"/>
                    <a:pt x="3090728" y="6556"/>
                  </a:cubicBezTo>
                  <a:cubicBezTo>
                    <a:pt x="3094925" y="10754"/>
                    <a:pt x="3097283" y="16447"/>
                    <a:pt x="3097283" y="22383"/>
                  </a:cubicBezTo>
                  <a:lnTo>
                    <a:pt x="3097283" y="1283460"/>
                  </a:lnTo>
                  <a:cubicBezTo>
                    <a:pt x="3097283" y="1289396"/>
                    <a:pt x="3094925" y="1295089"/>
                    <a:pt x="3090728" y="1299287"/>
                  </a:cubicBezTo>
                  <a:cubicBezTo>
                    <a:pt x="3086530" y="1303485"/>
                    <a:pt x="3080837" y="1305843"/>
                    <a:pt x="3074900" y="1305843"/>
                  </a:cubicBezTo>
                  <a:lnTo>
                    <a:pt x="22383" y="1305843"/>
                  </a:lnTo>
                  <a:cubicBezTo>
                    <a:pt x="16447" y="1305843"/>
                    <a:pt x="10754" y="1303485"/>
                    <a:pt x="6556" y="1299287"/>
                  </a:cubicBezTo>
                  <a:cubicBezTo>
                    <a:pt x="2358" y="1295089"/>
                    <a:pt x="0" y="1289396"/>
                    <a:pt x="0" y="1283460"/>
                  </a:cubicBezTo>
                  <a:lnTo>
                    <a:pt x="0" y="22383"/>
                  </a:lnTo>
                  <a:cubicBezTo>
                    <a:pt x="0" y="16447"/>
                    <a:pt x="2358" y="10754"/>
                    <a:pt x="6556" y="6556"/>
                  </a:cubicBezTo>
                  <a:cubicBezTo>
                    <a:pt x="10754" y="2358"/>
                    <a:pt x="16447" y="0"/>
                    <a:pt x="22383" y="0"/>
                  </a:cubicBezTo>
                  <a:close/>
                </a:path>
              </a:pathLst>
            </a:custGeom>
            <a:solidFill>
              <a:srgbClr val="E0CCCC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97283" cy="1343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A6B0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145693" y="-3363255"/>
            <a:ext cx="0" cy="14109159"/>
          </a:xfrm>
          <a:prstGeom prst="line">
            <a:avLst/>
          </a:prstGeom>
          <a:ln cap="flat" w="9525">
            <a:solidFill>
              <a:srgbClr val="A6B0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5400000">
            <a:off x="-822375" y="8571202"/>
            <a:ext cx="2724094" cy="27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0"/>
              </a:lnSpc>
            </a:pPr>
            <a:r>
              <a:rPr lang="en-US" sz="2318" spc="-74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Presentation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6749" y="310819"/>
            <a:ext cx="2988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 spc="-17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사용자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92" y="513791"/>
            <a:ext cx="836663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sz="3312" spc="-16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63313" y="3902330"/>
            <a:ext cx="6058707" cy="116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2"/>
              </a:lnSpc>
            </a:pPr>
            <a:r>
              <a:rPr lang="en-US" b="true" sz="5900" spc="-324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도전 과제 살펴보기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9095" y="3652477"/>
            <a:ext cx="7254905" cy="2810301"/>
            <a:chOff x="0" y="0"/>
            <a:chExt cx="1910757" cy="7401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0757" cy="740162"/>
            </a:xfrm>
            <a:custGeom>
              <a:avLst/>
              <a:gdLst/>
              <a:ahLst/>
              <a:cxnLst/>
              <a:rect r="r" b="b" t="t" l="l"/>
              <a:pathLst>
                <a:path h="740162" w="1910757">
                  <a:moveTo>
                    <a:pt x="36282" y="0"/>
                  </a:moveTo>
                  <a:lnTo>
                    <a:pt x="1874474" y="0"/>
                  </a:lnTo>
                  <a:cubicBezTo>
                    <a:pt x="1884097" y="0"/>
                    <a:pt x="1893326" y="3823"/>
                    <a:pt x="1900130" y="10627"/>
                  </a:cubicBezTo>
                  <a:cubicBezTo>
                    <a:pt x="1906934" y="17431"/>
                    <a:pt x="1910757" y="26660"/>
                    <a:pt x="1910757" y="36282"/>
                  </a:cubicBezTo>
                  <a:lnTo>
                    <a:pt x="1910757" y="703879"/>
                  </a:lnTo>
                  <a:cubicBezTo>
                    <a:pt x="1910757" y="723917"/>
                    <a:pt x="1894513" y="740162"/>
                    <a:pt x="1874474" y="740162"/>
                  </a:cubicBezTo>
                  <a:lnTo>
                    <a:pt x="36282" y="740162"/>
                  </a:lnTo>
                  <a:cubicBezTo>
                    <a:pt x="16244" y="740162"/>
                    <a:pt x="0" y="723917"/>
                    <a:pt x="0" y="703879"/>
                  </a:cubicBezTo>
                  <a:lnTo>
                    <a:pt x="0" y="36282"/>
                  </a:lnTo>
                  <a:cubicBezTo>
                    <a:pt x="0" y="16244"/>
                    <a:pt x="16244" y="0"/>
                    <a:pt x="3628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10757" cy="778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7371" y="7201846"/>
            <a:ext cx="8628704" cy="2818846"/>
            <a:chOff x="0" y="0"/>
            <a:chExt cx="2272580" cy="742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72580" cy="742412"/>
            </a:xfrm>
            <a:custGeom>
              <a:avLst/>
              <a:gdLst/>
              <a:ahLst/>
              <a:cxnLst/>
              <a:rect r="r" b="b" t="t" l="l"/>
              <a:pathLst>
                <a:path h="742412" w="2272580">
                  <a:moveTo>
                    <a:pt x="30506" y="0"/>
                  </a:moveTo>
                  <a:lnTo>
                    <a:pt x="2242075" y="0"/>
                  </a:lnTo>
                  <a:cubicBezTo>
                    <a:pt x="2250165" y="0"/>
                    <a:pt x="2257925" y="3214"/>
                    <a:pt x="2263646" y="8935"/>
                  </a:cubicBezTo>
                  <a:cubicBezTo>
                    <a:pt x="2269367" y="14656"/>
                    <a:pt x="2272580" y="22415"/>
                    <a:pt x="2272580" y="30506"/>
                  </a:cubicBezTo>
                  <a:lnTo>
                    <a:pt x="2272580" y="711906"/>
                  </a:lnTo>
                  <a:cubicBezTo>
                    <a:pt x="2272580" y="719997"/>
                    <a:pt x="2269367" y="727756"/>
                    <a:pt x="2263646" y="733477"/>
                  </a:cubicBezTo>
                  <a:cubicBezTo>
                    <a:pt x="2257925" y="739198"/>
                    <a:pt x="2250165" y="742412"/>
                    <a:pt x="2242075" y="742412"/>
                  </a:cubicBezTo>
                  <a:lnTo>
                    <a:pt x="30506" y="742412"/>
                  </a:lnTo>
                  <a:cubicBezTo>
                    <a:pt x="22415" y="742412"/>
                    <a:pt x="14656" y="739198"/>
                    <a:pt x="8935" y="733477"/>
                  </a:cubicBezTo>
                  <a:cubicBezTo>
                    <a:pt x="3214" y="727756"/>
                    <a:pt x="0" y="719997"/>
                    <a:pt x="0" y="711906"/>
                  </a:cubicBezTo>
                  <a:lnTo>
                    <a:pt x="0" y="30506"/>
                  </a:lnTo>
                  <a:cubicBezTo>
                    <a:pt x="0" y="22415"/>
                    <a:pt x="3214" y="14656"/>
                    <a:pt x="8935" y="8935"/>
                  </a:cubicBezTo>
                  <a:cubicBezTo>
                    <a:pt x="14656" y="3214"/>
                    <a:pt x="22415" y="0"/>
                    <a:pt x="3050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72580" cy="780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38688" y="6987781"/>
            <a:ext cx="5750524" cy="1720319"/>
            <a:chOff x="0" y="0"/>
            <a:chExt cx="1514541" cy="4530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14541" cy="453088"/>
            </a:xfrm>
            <a:custGeom>
              <a:avLst/>
              <a:gdLst/>
              <a:ahLst/>
              <a:cxnLst/>
              <a:rect r="r" b="b" t="t" l="l"/>
              <a:pathLst>
                <a:path h="453088" w="1514541">
                  <a:moveTo>
                    <a:pt x="45774" y="0"/>
                  </a:moveTo>
                  <a:lnTo>
                    <a:pt x="1468767" y="0"/>
                  </a:lnTo>
                  <a:cubicBezTo>
                    <a:pt x="1480907" y="0"/>
                    <a:pt x="1492550" y="4823"/>
                    <a:pt x="1501134" y="13407"/>
                  </a:cubicBezTo>
                  <a:cubicBezTo>
                    <a:pt x="1509719" y="21991"/>
                    <a:pt x="1514541" y="33634"/>
                    <a:pt x="1514541" y="45774"/>
                  </a:cubicBezTo>
                  <a:lnTo>
                    <a:pt x="1514541" y="407314"/>
                  </a:lnTo>
                  <a:cubicBezTo>
                    <a:pt x="1514541" y="432594"/>
                    <a:pt x="1494048" y="453088"/>
                    <a:pt x="1468767" y="453088"/>
                  </a:cubicBezTo>
                  <a:lnTo>
                    <a:pt x="45774" y="453088"/>
                  </a:lnTo>
                  <a:cubicBezTo>
                    <a:pt x="20494" y="453088"/>
                    <a:pt x="0" y="432594"/>
                    <a:pt x="0" y="407314"/>
                  </a:cubicBezTo>
                  <a:lnTo>
                    <a:pt x="0" y="45774"/>
                  </a:lnTo>
                  <a:cubicBezTo>
                    <a:pt x="0" y="20494"/>
                    <a:pt x="20494" y="0"/>
                    <a:pt x="4577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14541" cy="491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12347" y="3825303"/>
            <a:ext cx="6363151" cy="234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1906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머신러닝, 딥러닝 모두 처음 해보는 거라 강의 내용을 쫓아가기 어려웠다. 과제 가이드를 보고 막막했는데 협업을 통해 진행하니 다행히 마칠 수 있었고, 도전 과제도 건드려볼 수 있었다.</a:t>
            </a:r>
          </a:p>
          <a:p>
            <a:pPr algn="l" marL="0" indent="0" lvl="0">
              <a:lnSpc>
                <a:spcPts val="2668"/>
              </a:lnSpc>
            </a:pPr>
            <a:r>
              <a:rPr lang="en-US" sz="1906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깃허브를 이용한 협업도 처음이다 보니 우여곡절이 있었는데 팀장님과 튜터님 지도 하에 꽤 효율적으로 파트를 나눌 수 있었고 다음 팀 프로젝트에는 이러한 경험을 살려 더 체계적인 진행을 할 수 있을 것 같다.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6914" y="2943856"/>
            <a:ext cx="1235432" cy="123543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CCCC"/>
            </a:solidFill>
            <a:ln w="19050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3B3B3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오태우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652134" y="7379607"/>
            <a:ext cx="7479664" cy="237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3"/>
              </a:lnSpc>
            </a:pPr>
            <a:r>
              <a:rPr lang="en-US" sz="1967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후기: 비전공자라서 모두 생소한 강의 내용이었는데, 강의를 들으면 생각보다 요약된 내용이 많다 보니 팀원들과 같이 의논하거나, 튜터님에게 질문하여 배워 나가는 것이 좀 더 많았다. 그리고 과제를 통해 직접 코드를 작성해나가다 보니 모르는 코드들을 직접 활용하면서 뜻을 이해하니 기억에 남았다. github도 어려웠지만 팀원이나 튜터님에게 도움을 받아 어느 정도 활용할 줄 알게 되었다. 이를 통해 다음 팀 프로젝트에는 좀 더 발전된 모습으로 나아갈 수 있을 것 같다.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506075" y="3148201"/>
            <a:ext cx="5741055" cy="2647703"/>
            <a:chOff x="0" y="0"/>
            <a:chExt cx="1512047" cy="6973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12047" cy="697337"/>
            </a:xfrm>
            <a:custGeom>
              <a:avLst/>
              <a:gdLst/>
              <a:ahLst/>
              <a:cxnLst/>
              <a:rect r="r" b="b" t="t" l="l"/>
              <a:pathLst>
                <a:path h="697337" w="1512047">
                  <a:moveTo>
                    <a:pt x="45850" y="0"/>
                  </a:moveTo>
                  <a:lnTo>
                    <a:pt x="1466198" y="0"/>
                  </a:lnTo>
                  <a:cubicBezTo>
                    <a:pt x="1478358" y="0"/>
                    <a:pt x="1490020" y="4831"/>
                    <a:pt x="1498618" y="13429"/>
                  </a:cubicBezTo>
                  <a:cubicBezTo>
                    <a:pt x="1507217" y="22028"/>
                    <a:pt x="1512047" y="33690"/>
                    <a:pt x="1512047" y="45850"/>
                  </a:cubicBezTo>
                  <a:lnTo>
                    <a:pt x="1512047" y="651488"/>
                  </a:lnTo>
                  <a:cubicBezTo>
                    <a:pt x="1512047" y="663648"/>
                    <a:pt x="1507217" y="675310"/>
                    <a:pt x="1498618" y="683908"/>
                  </a:cubicBezTo>
                  <a:cubicBezTo>
                    <a:pt x="1490020" y="692507"/>
                    <a:pt x="1478358" y="697337"/>
                    <a:pt x="1466198" y="697337"/>
                  </a:cubicBezTo>
                  <a:lnTo>
                    <a:pt x="45850" y="697337"/>
                  </a:lnTo>
                  <a:cubicBezTo>
                    <a:pt x="33690" y="697337"/>
                    <a:pt x="22028" y="692507"/>
                    <a:pt x="13429" y="683908"/>
                  </a:cubicBezTo>
                  <a:cubicBezTo>
                    <a:pt x="4831" y="675310"/>
                    <a:pt x="0" y="663648"/>
                    <a:pt x="0" y="651488"/>
                  </a:cubicBezTo>
                  <a:lnTo>
                    <a:pt x="0" y="45850"/>
                  </a:lnTo>
                  <a:cubicBezTo>
                    <a:pt x="0" y="33690"/>
                    <a:pt x="4831" y="22028"/>
                    <a:pt x="13429" y="13429"/>
                  </a:cubicBezTo>
                  <a:cubicBezTo>
                    <a:pt x="22028" y="4831"/>
                    <a:pt x="33690" y="0"/>
                    <a:pt x="4585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12047" cy="735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908324" y="3437904"/>
            <a:ext cx="4771881" cy="198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강의가 어려워 진도도 따라가기 어려웠지만, </a:t>
            </a:r>
          </a:p>
          <a:p>
            <a:pPr algn="l" marL="0" indent="0" lvl="0">
              <a:lnSpc>
                <a:spcPts val="2659"/>
              </a:lnSpc>
            </a:pPr>
            <a:r>
              <a:rPr lang="en-US" sz="1899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과제를 하면서 팀원들과 의견을 나누면서 새로운 지식을 알게되고 좀더 발전할 수 있는 기회여서 좋았던 것 같다. 다들 열심히 했고, 끝가지 포기하지않고 도전과제까지 무사히 마쳐서 대단하다고 생각한다. 내배캠 끝날때 까지 모두 생존하기를!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09232" y="7482025"/>
            <a:ext cx="5409437" cy="646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1"/>
              </a:lnSpc>
            </a:pPr>
            <a:r>
              <a:rPr lang="en-US" sz="1922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github를 통해서 팀프로젝트를 처음 진행 해보았고, 많이 conflict 나서 고생도 좀 했지만 </a:t>
            </a:r>
            <a:r>
              <a:rPr lang="en-US" sz="1922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알찬 경험이었다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90483" y="2091047"/>
            <a:ext cx="106805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 프로젝트를 끝내며...</a:t>
            </a:r>
          </a:p>
        </p:txBody>
      </p:sp>
      <p:sp>
        <p:nvSpPr>
          <p:cNvPr name="AutoShape 22" id="22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1145693" y="-3363255"/>
            <a:ext cx="0" cy="14109159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5400000">
            <a:off x="-827138" y="8575964"/>
            <a:ext cx="2724094" cy="2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0"/>
              </a:lnSpc>
            </a:pPr>
            <a:r>
              <a:rPr lang="en-US" sz="2318" spc="62">
                <a:solidFill>
                  <a:srgbClr val="64568C"/>
                </a:solidFill>
                <a:latin typeface="Prachamati"/>
                <a:ea typeface="Prachamati"/>
                <a:cs typeface="Prachamati"/>
                <a:sym typeface="Prachamati"/>
              </a:rPr>
              <a:t>PRESENTATION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26749" y="310819"/>
            <a:ext cx="2988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마치며..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3492" y="513791"/>
            <a:ext cx="836663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b="true" sz="3312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76914" y="6584129"/>
            <a:ext cx="1235432" cy="12354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CCCC"/>
            </a:solidFill>
            <a:ln w="19050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3B3B3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정재석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696051" y="6443101"/>
            <a:ext cx="1235432" cy="12354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CCCC"/>
            </a:solidFill>
            <a:ln w="19050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3B3B3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정재석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804030" y="2530484"/>
            <a:ext cx="1235432" cy="1235432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CCCC"/>
            </a:solidFill>
            <a:ln w="19050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3B3B3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이승열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58" t="0" r="-915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6588" y="1372531"/>
            <a:ext cx="13094824" cy="14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65"/>
              </a:lnSpc>
            </a:pPr>
            <a:r>
              <a:rPr lang="en-US" b="true" sz="8689" spc="-47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이것으로 마치겠습니다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310897" y="4049730"/>
            <a:ext cx="4407460" cy="60792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0241" y="2436144"/>
            <a:ext cx="6928812" cy="111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40"/>
              </a:lnSpc>
            </a:pPr>
            <a:r>
              <a:rPr lang="en-US" b="true" sz="8430" spc="-59">
                <a:solidFill>
                  <a:srgbClr val="64568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Q&amp;A</a:t>
            </a:r>
          </a:p>
        </p:txBody>
      </p:sp>
      <p:sp>
        <p:nvSpPr>
          <p:cNvPr name="AutoShape 3" id="3"/>
          <p:cNvSpPr/>
          <p:nvPr/>
        </p:nvSpPr>
        <p:spPr>
          <a:xfrm>
            <a:off x="1520241" y="3546825"/>
            <a:ext cx="6437651" cy="0"/>
          </a:xfrm>
          <a:prstGeom prst="line">
            <a:avLst/>
          </a:prstGeom>
          <a:ln cap="flat" w="9525">
            <a:solidFill>
              <a:srgbClr val="9381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520241" y="4607216"/>
            <a:ext cx="6437651" cy="0"/>
          </a:xfrm>
          <a:prstGeom prst="line">
            <a:avLst/>
          </a:prstGeom>
          <a:ln cap="flat" w="9525">
            <a:solidFill>
              <a:srgbClr val="9381C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739993" y="3546825"/>
            <a:ext cx="3445722" cy="1060391"/>
            <a:chOff x="0" y="0"/>
            <a:chExt cx="4594295" cy="14138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65158"/>
              <a:ext cx="1039105" cy="931416"/>
            </a:xfrm>
            <a:custGeom>
              <a:avLst/>
              <a:gdLst/>
              <a:ahLst/>
              <a:cxnLst/>
              <a:rect r="r" b="b" t="t" l="l"/>
              <a:pathLst>
                <a:path h="931416" w="1039105">
                  <a:moveTo>
                    <a:pt x="0" y="0"/>
                  </a:moveTo>
                  <a:lnTo>
                    <a:pt x="1039105" y="0"/>
                  </a:lnTo>
                  <a:lnTo>
                    <a:pt x="1039105" y="931416"/>
                  </a:lnTo>
                  <a:lnTo>
                    <a:pt x="0" y="931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83869" y="3833612"/>
            <a:ext cx="3200062" cy="57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2"/>
              </a:lnSpc>
            </a:pPr>
            <a:r>
              <a:rPr lang="en-US" sz="4502" spc="-225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감사합니다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15212" y="6886475"/>
            <a:ext cx="672021" cy="638850"/>
            <a:chOff x="0" y="0"/>
            <a:chExt cx="6679711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E0CCC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515212" y="7512423"/>
            <a:ext cx="672021" cy="638850"/>
            <a:chOff x="0" y="0"/>
            <a:chExt cx="6679711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E0CCC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509690" y="8151273"/>
            <a:ext cx="672021" cy="638850"/>
            <a:chOff x="0" y="0"/>
            <a:chExt cx="6679711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E0CCC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2187232" y="7512423"/>
            <a:ext cx="672021" cy="638850"/>
            <a:chOff x="0" y="0"/>
            <a:chExt cx="6679711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E0CCC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181710" y="8156991"/>
            <a:ext cx="672021" cy="638850"/>
            <a:chOff x="0" y="0"/>
            <a:chExt cx="6679711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E0CCC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2853731" y="8156991"/>
            <a:ext cx="672021" cy="638850"/>
            <a:chOff x="0" y="0"/>
            <a:chExt cx="6679711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7971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679711">
                  <a:moveTo>
                    <a:pt x="3339855" y="0"/>
                  </a:moveTo>
                  <a:cubicBezTo>
                    <a:pt x="1495304" y="0"/>
                    <a:pt x="0" y="1421496"/>
                    <a:pt x="0" y="3175000"/>
                  </a:cubicBezTo>
                  <a:cubicBezTo>
                    <a:pt x="0" y="4928504"/>
                    <a:pt x="1495304" y="6350000"/>
                    <a:pt x="3339855" y="6350000"/>
                  </a:cubicBezTo>
                  <a:cubicBezTo>
                    <a:pt x="5184406" y="6350000"/>
                    <a:pt x="6679711" y="4928504"/>
                    <a:pt x="6679711" y="3175000"/>
                  </a:cubicBezTo>
                  <a:cubicBezTo>
                    <a:pt x="6679711" y="1421496"/>
                    <a:pt x="5184406" y="0"/>
                    <a:pt x="3339855" y="0"/>
                  </a:cubicBezTo>
                  <a:close/>
                </a:path>
              </a:pathLst>
            </a:custGeom>
            <a:solidFill>
              <a:srgbClr val="E0CCCC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0309725" y="9013825"/>
            <a:ext cx="892497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100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 오스트랄로코딩쿠스    팀장:  이승열   서기 : 정재석   팀원 : 오태우, 서승화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931973" y="5102635"/>
            <a:ext cx="12523071" cy="0"/>
          </a:xfrm>
          <a:prstGeom prst="line">
            <a:avLst/>
          </a:prstGeom>
          <a:ln cap="flat" w="9525">
            <a:solidFill>
              <a:srgbClr val="64568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925234" y="4792428"/>
            <a:ext cx="1293796" cy="638323"/>
            <a:chOff x="0" y="0"/>
            <a:chExt cx="340753" cy="1681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0753" cy="168118"/>
            </a:xfrm>
            <a:custGeom>
              <a:avLst/>
              <a:gdLst/>
              <a:ahLst/>
              <a:cxnLst/>
              <a:rect r="r" b="b" t="t" l="l"/>
              <a:pathLst>
                <a:path h="168118" w="340753">
                  <a:moveTo>
                    <a:pt x="84059" y="0"/>
                  </a:moveTo>
                  <a:lnTo>
                    <a:pt x="256694" y="0"/>
                  </a:lnTo>
                  <a:cubicBezTo>
                    <a:pt x="303118" y="0"/>
                    <a:pt x="340753" y="37634"/>
                    <a:pt x="340753" y="84059"/>
                  </a:cubicBezTo>
                  <a:lnTo>
                    <a:pt x="340753" y="84059"/>
                  </a:lnTo>
                  <a:cubicBezTo>
                    <a:pt x="340753" y="130483"/>
                    <a:pt x="303118" y="168118"/>
                    <a:pt x="256694" y="168118"/>
                  </a:cubicBezTo>
                  <a:lnTo>
                    <a:pt x="84059" y="168118"/>
                  </a:lnTo>
                  <a:cubicBezTo>
                    <a:pt x="37634" y="168118"/>
                    <a:pt x="0" y="130483"/>
                    <a:pt x="0" y="84059"/>
                  </a:cubicBezTo>
                  <a:lnTo>
                    <a:pt x="0" y="84059"/>
                  </a:lnTo>
                  <a:cubicBezTo>
                    <a:pt x="0" y="37634"/>
                    <a:pt x="37634" y="0"/>
                    <a:pt x="84059" y="0"/>
                  </a:cubicBezTo>
                  <a:close/>
                </a:path>
              </a:pathLst>
            </a:custGeom>
            <a:solidFill>
              <a:srgbClr val="FFF5ED"/>
            </a:solidFill>
            <a:ln w="9525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40753" cy="23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51"/>
                </a:lnSpc>
              </a:pPr>
              <a:r>
                <a:rPr lang="en-US" b="true" sz="2400" spc="127">
                  <a:solidFill>
                    <a:srgbClr val="64568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27911" y="4792428"/>
            <a:ext cx="1293796" cy="638323"/>
            <a:chOff x="0" y="0"/>
            <a:chExt cx="340753" cy="1681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0753" cy="168118"/>
            </a:xfrm>
            <a:custGeom>
              <a:avLst/>
              <a:gdLst/>
              <a:ahLst/>
              <a:cxnLst/>
              <a:rect r="r" b="b" t="t" l="l"/>
              <a:pathLst>
                <a:path h="168118" w="340753">
                  <a:moveTo>
                    <a:pt x="84059" y="0"/>
                  </a:moveTo>
                  <a:lnTo>
                    <a:pt x="256694" y="0"/>
                  </a:lnTo>
                  <a:cubicBezTo>
                    <a:pt x="303118" y="0"/>
                    <a:pt x="340753" y="37634"/>
                    <a:pt x="340753" y="84059"/>
                  </a:cubicBezTo>
                  <a:lnTo>
                    <a:pt x="340753" y="84059"/>
                  </a:lnTo>
                  <a:cubicBezTo>
                    <a:pt x="340753" y="130483"/>
                    <a:pt x="303118" y="168118"/>
                    <a:pt x="256694" y="168118"/>
                  </a:cubicBezTo>
                  <a:lnTo>
                    <a:pt x="84059" y="168118"/>
                  </a:lnTo>
                  <a:cubicBezTo>
                    <a:pt x="37634" y="168118"/>
                    <a:pt x="0" y="130483"/>
                    <a:pt x="0" y="84059"/>
                  </a:cubicBezTo>
                  <a:lnTo>
                    <a:pt x="0" y="84059"/>
                  </a:lnTo>
                  <a:cubicBezTo>
                    <a:pt x="0" y="37634"/>
                    <a:pt x="37634" y="0"/>
                    <a:pt x="84059" y="0"/>
                  </a:cubicBezTo>
                  <a:close/>
                </a:path>
              </a:pathLst>
            </a:custGeom>
            <a:solidFill>
              <a:srgbClr val="FFF5ED"/>
            </a:solidFill>
            <a:ln w="9525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340753" cy="23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51"/>
                </a:lnSpc>
              </a:pPr>
              <a:r>
                <a:rPr lang="en-US" b="true" sz="2400" spc="127">
                  <a:solidFill>
                    <a:srgbClr val="64568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4879" y="5753031"/>
            <a:ext cx="2694506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pc="-83">
                <a:solidFill>
                  <a:srgbClr val="64568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프로젝트 설명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27556" y="5753031"/>
            <a:ext cx="2694506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pc="-83">
                <a:solidFill>
                  <a:srgbClr val="64568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팀워크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88360" y="2427752"/>
            <a:ext cx="3511280" cy="60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3"/>
              </a:lnSpc>
              <a:spcBef>
                <a:spcPct val="0"/>
              </a:spcBef>
            </a:pPr>
            <a:r>
              <a:rPr lang="en-US" b="true" sz="3388" spc="-108">
                <a:solidFill>
                  <a:srgbClr val="64568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719" y="6382316"/>
            <a:ext cx="2430826" cy="26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1"/>
              </a:lnSpc>
            </a:pPr>
            <a:r>
              <a:rPr lang="en-US" sz="1599" spc="-51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프로젝트의 목적과 조건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59396" y="6382316"/>
            <a:ext cx="2430826" cy="55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1"/>
              </a:lnSpc>
            </a:pPr>
            <a:r>
              <a:rPr lang="en-US" sz="1599" spc="-51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팀원 소개, 역활 분배 와</a:t>
            </a:r>
          </a:p>
          <a:p>
            <a:pPr algn="ctr">
              <a:lnSpc>
                <a:spcPts val="2271"/>
              </a:lnSpc>
            </a:pPr>
            <a:r>
              <a:rPr lang="en-US" sz="1599" spc="-51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여떻게 협업을 했는지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39749" y="6382316"/>
            <a:ext cx="2430826" cy="55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1"/>
              </a:lnSpc>
            </a:pPr>
            <a:r>
              <a:rPr lang="en-US" sz="1599" spc="-51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우리가 필수 과제에 집중한것</a:t>
            </a:r>
          </a:p>
          <a:p>
            <a:pPr algn="ctr">
              <a:lnSpc>
                <a:spcPts val="2271"/>
              </a:lnSpc>
            </a:pPr>
            <a:r>
              <a:rPr lang="en-US" sz="1599" spc="-51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성능 비교와 그 이유들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07909" y="5753031"/>
            <a:ext cx="2694506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pc="-83">
                <a:solidFill>
                  <a:srgbClr val="64568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필수 과제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12015" y="5753031"/>
            <a:ext cx="2694506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pc="-83">
                <a:solidFill>
                  <a:srgbClr val="64568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도전 과제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68614" y="5753031"/>
            <a:ext cx="2694506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pc="-83">
                <a:solidFill>
                  <a:srgbClr val="64568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마치며..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20102" y="6382316"/>
            <a:ext cx="2430826" cy="55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1"/>
              </a:lnSpc>
            </a:pPr>
            <a:r>
              <a:rPr lang="en-US" sz="1599" spc="-51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도전 과제의 설명과</a:t>
            </a:r>
          </a:p>
          <a:p>
            <a:pPr algn="ctr">
              <a:lnSpc>
                <a:spcPts val="2271"/>
              </a:lnSpc>
            </a:pPr>
            <a:r>
              <a:rPr lang="en-US" sz="1599" spc="-51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간단한 작동 시범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00454" y="6382316"/>
            <a:ext cx="2430826" cy="26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1"/>
              </a:lnSpc>
            </a:pPr>
            <a:r>
              <a:rPr lang="en-US" sz="1599" spc="-51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 프로젝트 후기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530588" y="4792428"/>
            <a:ext cx="1293796" cy="638323"/>
            <a:chOff x="0" y="0"/>
            <a:chExt cx="340753" cy="1681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0753" cy="168118"/>
            </a:xfrm>
            <a:custGeom>
              <a:avLst/>
              <a:gdLst/>
              <a:ahLst/>
              <a:cxnLst/>
              <a:rect r="r" b="b" t="t" l="l"/>
              <a:pathLst>
                <a:path h="168118" w="340753">
                  <a:moveTo>
                    <a:pt x="84059" y="0"/>
                  </a:moveTo>
                  <a:lnTo>
                    <a:pt x="256694" y="0"/>
                  </a:lnTo>
                  <a:cubicBezTo>
                    <a:pt x="303118" y="0"/>
                    <a:pt x="340753" y="37634"/>
                    <a:pt x="340753" y="84059"/>
                  </a:cubicBezTo>
                  <a:lnTo>
                    <a:pt x="340753" y="84059"/>
                  </a:lnTo>
                  <a:cubicBezTo>
                    <a:pt x="340753" y="130483"/>
                    <a:pt x="303118" y="168118"/>
                    <a:pt x="256694" y="168118"/>
                  </a:cubicBezTo>
                  <a:lnTo>
                    <a:pt x="84059" y="168118"/>
                  </a:lnTo>
                  <a:cubicBezTo>
                    <a:pt x="37634" y="168118"/>
                    <a:pt x="0" y="130483"/>
                    <a:pt x="0" y="84059"/>
                  </a:cubicBezTo>
                  <a:lnTo>
                    <a:pt x="0" y="84059"/>
                  </a:lnTo>
                  <a:cubicBezTo>
                    <a:pt x="0" y="37634"/>
                    <a:pt x="37634" y="0"/>
                    <a:pt x="84059" y="0"/>
                  </a:cubicBezTo>
                  <a:close/>
                </a:path>
              </a:pathLst>
            </a:custGeom>
            <a:solidFill>
              <a:srgbClr val="FFF5ED"/>
            </a:solidFill>
            <a:ln w="9525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340753" cy="23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51"/>
                </a:lnSpc>
              </a:pPr>
              <a:r>
                <a:rPr lang="en-US" b="true" sz="2400" spc="127">
                  <a:solidFill>
                    <a:srgbClr val="64568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833265" y="4792428"/>
            <a:ext cx="1293796" cy="638323"/>
            <a:chOff x="0" y="0"/>
            <a:chExt cx="340753" cy="1681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0753" cy="168118"/>
            </a:xfrm>
            <a:custGeom>
              <a:avLst/>
              <a:gdLst/>
              <a:ahLst/>
              <a:cxnLst/>
              <a:rect r="r" b="b" t="t" l="l"/>
              <a:pathLst>
                <a:path h="168118" w="340753">
                  <a:moveTo>
                    <a:pt x="84059" y="0"/>
                  </a:moveTo>
                  <a:lnTo>
                    <a:pt x="256694" y="0"/>
                  </a:lnTo>
                  <a:cubicBezTo>
                    <a:pt x="303118" y="0"/>
                    <a:pt x="340753" y="37634"/>
                    <a:pt x="340753" y="84059"/>
                  </a:cubicBezTo>
                  <a:lnTo>
                    <a:pt x="340753" y="84059"/>
                  </a:lnTo>
                  <a:cubicBezTo>
                    <a:pt x="340753" y="130483"/>
                    <a:pt x="303118" y="168118"/>
                    <a:pt x="256694" y="168118"/>
                  </a:cubicBezTo>
                  <a:lnTo>
                    <a:pt x="84059" y="168118"/>
                  </a:lnTo>
                  <a:cubicBezTo>
                    <a:pt x="37634" y="168118"/>
                    <a:pt x="0" y="130483"/>
                    <a:pt x="0" y="84059"/>
                  </a:cubicBezTo>
                  <a:lnTo>
                    <a:pt x="0" y="84059"/>
                  </a:lnTo>
                  <a:cubicBezTo>
                    <a:pt x="0" y="37634"/>
                    <a:pt x="37634" y="0"/>
                    <a:pt x="84059" y="0"/>
                  </a:cubicBezTo>
                  <a:close/>
                </a:path>
              </a:pathLst>
            </a:custGeom>
            <a:solidFill>
              <a:srgbClr val="FFF5ED"/>
            </a:solidFill>
            <a:ln w="9525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340753" cy="23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51"/>
                </a:lnSpc>
              </a:pPr>
              <a:r>
                <a:rPr lang="en-US" b="true" sz="2400" spc="127">
                  <a:solidFill>
                    <a:srgbClr val="64568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135942" y="4792428"/>
            <a:ext cx="1293796" cy="638323"/>
            <a:chOff x="0" y="0"/>
            <a:chExt cx="340753" cy="16811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40753" cy="168118"/>
            </a:xfrm>
            <a:custGeom>
              <a:avLst/>
              <a:gdLst/>
              <a:ahLst/>
              <a:cxnLst/>
              <a:rect r="r" b="b" t="t" l="l"/>
              <a:pathLst>
                <a:path h="168118" w="340753">
                  <a:moveTo>
                    <a:pt x="84059" y="0"/>
                  </a:moveTo>
                  <a:lnTo>
                    <a:pt x="256694" y="0"/>
                  </a:lnTo>
                  <a:cubicBezTo>
                    <a:pt x="303118" y="0"/>
                    <a:pt x="340753" y="37634"/>
                    <a:pt x="340753" y="84059"/>
                  </a:cubicBezTo>
                  <a:lnTo>
                    <a:pt x="340753" y="84059"/>
                  </a:lnTo>
                  <a:cubicBezTo>
                    <a:pt x="340753" y="130483"/>
                    <a:pt x="303118" y="168118"/>
                    <a:pt x="256694" y="168118"/>
                  </a:cubicBezTo>
                  <a:lnTo>
                    <a:pt x="84059" y="168118"/>
                  </a:lnTo>
                  <a:cubicBezTo>
                    <a:pt x="37634" y="168118"/>
                    <a:pt x="0" y="130483"/>
                    <a:pt x="0" y="84059"/>
                  </a:cubicBezTo>
                  <a:lnTo>
                    <a:pt x="0" y="84059"/>
                  </a:lnTo>
                  <a:cubicBezTo>
                    <a:pt x="0" y="37634"/>
                    <a:pt x="37634" y="0"/>
                    <a:pt x="84059" y="0"/>
                  </a:cubicBezTo>
                  <a:close/>
                </a:path>
              </a:pathLst>
            </a:custGeom>
            <a:solidFill>
              <a:srgbClr val="FFF5ED"/>
            </a:solidFill>
            <a:ln w="9525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340753" cy="234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51"/>
                </a:lnSpc>
              </a:pPr>
              <a:r>
                <a:rPr lang="en-US" b="true" sz="2400" spc="127">
                  <a:solidFill>
                    <a:srgbClr val="64568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145693" y="-3363255"/>
            <a:ext cx="0" cy="14109159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63467" y="8509518"/>
            <a:ext cx="1581650" cy="619435"/>
            <a:chOff x="0" y="0"/>
            <a:chExt cx="479245" cy="1876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9245" cy="187691"/>
            </a:xfrm>
            <a:custGeom>
              <a:avLst/>
              <a:gdLst/>
              <a:ahLst/>
              <a:cxnLst/>
              <a:rect r="r" b="b" t="t" l="l"/>
              <a:pathLst>
                <a:path h="187691" w="479245">
                  <a:moveTo>
                    <a:pt x="93846" y="0"/>
                  </a:moveTo>
                  <a:lnTo>
                    <a:pt x="385400" y="0"/>
                  </a:lnTo>
                  <a:cubicBezTo>
                    <a:pt x="437229" y="0"/>
                    <a:pt x="479245" y="42016"/>
                    <a:pt x="479245" y="93846"/>
                  </a:cubicBezTo>
                  <a:lnTo>
                    <a:pt x="479245" y="93846"/>
                  </a:lnTo>
                  <a:cubicBezTo>
                    <a:pt x="479245" y="118735"/>
                    <a:pt x="469358" y="142605"/>
                    <a:pt x="451759" y="160204"/>
                  </a:cubicBezTo>
                  <a:cubicBezTo>
                    <a:pt x="434159" y="177804"/>
                    <a:pt x="410289" y="187691"/>
                    <a:pt x="385400" y="187691"/>
                  </a:cubicBezTo>
                  <a:lnTo>
                    <a:pt x="93846" y="187691"/>
                  </a:lnTo>
                  <a:cubicBezTo>
                    <a:pt x="42016" y="187691"/>
                    <a:pt x="0" y="145675"/>
                    <a:pt x="0" y="93846"/>
                  </a:cubicBezTo>
                  <a:lnTo>
                    <a:pt x="0" y="93846"/>
                  </a:lnTo>
                  <a:cubicBezTo>
                    <a:pt x="0" y="42016"/>
                    <a:pt x="42016" y="0"/>
                    <a:pt x="938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33350"/>
              <a:ext cx="479245" cy="543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000"/>
                </a:lnSpc>
              </a:pPr>
              <a:r>
                <a:rPr lang="en-US" sz="2000">
                  <a:solidFill>
                    <a:srgbClr val="3B3B3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#feature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57389" y="8509518"/>
            <a:ext cx="1581650" cy="619435"/>
            <a:chOff x="0" y="0"/>
            <a:chExt cx="479245" cy="1876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9245" cy="187691"/>
            </a:xfrm>
            <a:custGeom>
              <a:avLst/>
              <a:gdLst/>
              <a:ahLst/>
              <a:cxnLst/>
              <a:rect r="r" b="b" t="t" l="l"/>
              <a:pathLst>
                <a:path h="187691" w="479245">
                  <a:moveTo>
                    <a:pt x="93846" y="0"/>
                  </a:moveTo>
                  <a:lnTo>
                    <a:pt x="385400" y="0"/>
                  </a:lnTo>
                  <a:cubicBezTo>
                    <a:pt x="437229" y="0"/>
                    <a:pt x="479245" y="42016"/>
                    <a:pt x="479245" y="93846"/>
                  </a:cubicBezTo>
                  <a:lnTo>
                    <a:pt x="479245" y="93846"/>
                  </a:lnTo>
                  <a:cubicBezTo>
                    <a:pt x="479245" y="118735"/>
                    <a:pt x="469358" y="142605"/>
                    <a:pt x="451759" y="160204"/>
                  </a:cubicBezTo>
                  <a:cubicBezTo>
                    <a:pt x="434159" y="177804"/>
                    <a:pt x="410289" y="187691"/>
                    <a:pt x="385400" y="187691"/>
                  </a:cubicBezTo>
                  <a:lnTo>
                    <a:pt x="93846" y="187691"/>
                  </a:lnTo>
                  <a:cubicBezTo>
                    <a:pt x="42016" y="187691"/>
                    <a:pt x="0" y="145675"/>
                    <a:pt x="0" y="93846"/>
                  </a:cubicBezTo>
                  <a:lnTo>
                    <a:pt x="0" y="93846"/>
                  </a:lnTo>
                  <a:cubicBezTo>
                    <a:pt x="0" y="42016"/>
                    <a:pt x="42016" y="0"/>
                    <a:pt x="938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14300"/>
              <a:ext cx="479245" cy="7339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00"/>
                </a:lnSpc>
              </a:pPr>
              <a:r>
                <a:rPr lang="en-US" sz="1800">
                  <a:solidFill>
                    <a:srgbClr val="3B3B3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#engineering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851310" y="8509518"/>
            <a:ext cx="1581650" cy="619435"/>
            <a:chOff x="0" y="0"/>
            <a:chExt cx="479245" cy="1876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9245" cy="187691"/>
            </a:xfrm>
            <a:custGeom>
              <a:avLst/>
              <a:gdLst/>
              <a:ahLst/>
              <a:cxnLst/>
              <a:rect r="r" b="b" t="t" l="l"/>
              <a:pathLst>
                <a:path h="187691" w="479245">
                  <a:moveTo>
                    <a:pt x="93846" y="0"/>
                  </a:moveTo>
                  <a:lnTo>
                    <a:pt x="385400" y="0"/>
                  </a:lnTo>
                  <a:cubicBezTo>
                    <a:pt x="437229" y="0"/>
                    <a:pt x="479245" y="42016"/>
                    <a:pt x="479245" y="93846"/>
                  </a:cubicBezTo>
                  <a:lnTo>
                    <a:pt x="479245" y="93846"/>
                  </a:lnTo>
                  <a:cubicBezTo>
                    <a:pt x="479245" y="118735"/>
                    <a:pt x="469358" y="142605"/>
                    <a:pt x="451759" y="160204"/>
                  </a:cubicBezTo>
                  <a:cubicBezTo>
                    <a:pt x="434159" y="177804"/>
                    <a:pt x="410289" y="187691"/>
                    <a:pt x="385400" y="187691"/>
                  </a:cubicBezTo>
                  <a:lnTo>
                    <a:pt x="93846" y="187691"/>
                  </a:lnTo>
                  <a:cubicBezTo>
                    <a:pt x="42016" y="187691"/>
                    <a:pt x="0" y="145675"/>
                    <a:pt x="0" y="93846"/>
                  </a:cubicBezTo>
                  <a:lnTo>
                    <a:pt x="0" y="93846"/>
                  </a:lnTo>
                  <a:cubicBezTo>
                    <a:pt x="0" y="42016"/>
                    <a:pt x="42016" y="0"/>
                    <a:pt x="938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33350"/>
              <a:ext cx="479245" cy="543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000"/>
                </a:lnSpc>
              </a:pPr>
              <a:r>
                <a:rPr lang="en-US" sz="2000">
                  <a:solidFill>
                    <a:srgbClr val="3B3B3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#model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500572" y="5475426"/>
            <a:ext cx="5631656" cy="3015042"/>
            <a:chOff x="0" y="0"/>
            <a:chExt cx="5432936" cy="2908652"/>
          </a:xfrm>
        </p:grpSpPr>
        <p:sp>
          <p:nvSpPr>
            <p:cNvPr name="Freeform 20" id="20"/>
            <p:cNvSpPr/>
            <p:nvPr/>
          </p:nvSpPr>
          <p:spPr>
            <a:xfrm flipH="false" flipV="false" rot="5400000">
              <a:off x="1262142" y="-1262142"/>
              <a:ext cx="2908652" cy="5432935"/>
            </a:xfrm>
            <a:custGeom>
              <a:avLst/>
              <a:gdLst/>
              <a:ahLst/>
              <a:cxnLst/>
              <a:rect r="r" b="b" t="t" l="l"/>
              <a:pathLst>
                <a:path h="5432935" w="2908652">
                  <a:moveTo>
                    <a:pt x="0" y="4022546"/>
                  </a:moveTo>
                  <a:lnTo>
                    <a:pt x="0" y="459627"/>
                  </a:lnTo>
                  <a:cubicBezTo>
                    <a:pt x="0" y="205365"/>
                    <a:pt x="183184" y="0"/>
                    <a:pt x="409983" y="0"/>
                  </a:cubicBezTo>
                  <a:lnTo>
                    <a:pt x="1882240" y="0"/>
                  </a:lnTo>
                  <a:cubicBezTo>
                    <a:pt x="2109039" y="0"/>
                    <a:pt x="2292223" y="205365"/>
                    <a:pt x="2292223" y="459627"/>
                  </a:cubicBezTo>
                  <a:lnTo>
                    <a:pt x="2292223" y="1368013"/>
                  </a:lnTo>
                  <a:cubicBezTo>
                    <a:pt x="2292223" y="1508183"/>
                    <a:pt x="2349407" y="1641833"/>
                    <a:pt x="2448269" y="1728760"/>
                  </a:cubicBezTo>
                  <a:lnTo>
                    <a:pt x="2752606" y="1999321"/>
                  </a:lnTo>
                  <a:cubicBezTo>
                    <a:pt x="2850498" y="2086247"/>
                    <a:pt x="2908652" y="2218811"/>
                    <a:pt x="2908652" y="2360068"/>
                  </a:cubicBezTo>
                  <a:lnTo>
                    <a:pt x="2908652" y="4973309"/>
                  </a:lnTo>
                  <a:cubicBezTo>
                    <a:pt x="2908652" y="5227571"/>
                    <a:pt x="2725468" y="5432936"/>
                    <a:pt x="2498668" y="5432936"/>
                  </a:cubicBezTo>
                  <a:lnTo>
                    <a:pt x="1049673" y="5432936"/>
                  </a:lnTo>
                  <a:cubicBezTo>
                    <a:pt x="920766" y="5432936"/>
                    <a:pt x="799612" y="5365567"/>
                    <a:pt x="722074" y="5250389"/>
                  </a:cubicBezTo>
                  <a:lnTo>
                    <a:pt x="82384" y="4299625"/>
                  </a:lnTo>
                  <a:cubicBezTo>
                    <a:pt x="29076" y="4220305"/>
                    <a:pt x="0" y="4122512"/>
                    <a:pt x="0" y="4022546"/>
                  </a:cubicBezTo>
                  <a:close/>
                </a:path>
              </a:pathLst>
            </a:custGeom>
            <a:blipFill>
              <a:blip r:embed="rId2">
                <a:alphaModFix amt="82000"/>
              </a:blip>
              <a:stretch>
                <a:fillRect l="-86785" t="0" r="0" b="0"/>
              </a:stretch>
            </a:blipFill>
            <a:ln w="9525" cap="sq">
              <a:solidFill>
                <a:srgbClr val="A6B0B5">
                  <a:alpha val="81961"/>
                </a:srgbClr>
              </a:solidFill>
              <a:prstDash val="solid"/>
              <a:miter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4290483" y="2993842"/>
            <a:ext cx="10680543" cy="1290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124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프로젝트의 목적은 주어진 데이터셋 (타이타닉 데이터셋) 을 활용하여</a:t>
            </a:r>
          </a:p>
          <a:p>
            <a:pPr algn="ctr">
              <a:lnSpc>
                <a:spcPts val="3484"/>
              </a:lnSpc>
            </a:pPr>
            <a:r>
              <a:rPr lang="en-US" sz="2124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그 데이터를 분석하고 전처리 과정을 거쳐 결과적으로 생존자를 예측할 수 있게</a:t>
            </a:r>
          </a:p>
          <a:p>
            <a:pPr algn="ctr" marL="0" indent="0" lvl="0">
              <a:lnSpc>
                <a:spcPts val="3484"/>
              </a:lnSpc>
            </a:pPr>
            <a:r>
              <a:rPr lang="en-US" sz="2124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모델을 학습시키는 것!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90483" y="2188658"/>
            <a:ext cx="106805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197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프로젝트의 목적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16283" y="5418276"/>
            <a:ext cx="66698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pc="-220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프로젝트의 조건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6749" y="310819"/>
            <a:ext cx="2988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설명</a:t>
            </a:r>
          </a:p>
        </p:txBody>
      </p:sp>
      <p:sp>
        <p:nvSpPr>
          <p:cNvPr name="TextBox 25" id="25"/>
          <p:cNvSpPr txBox="true"/>
          <p:nvPr/>
        </p:nvSpPr>
        <p:spPr>
          <a:xfrm rot="5400000">
            <a:off x="-827138" y="8575964"/>
            <a:ext cx="2724094" cy="2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0"/>
              </a:lnSpc>
            </a:pPr>
            <a:r>
              <a:rPr lang="en-US" sz="2318" spc="62">
                <a:solidFill>
                  <a:srgbClr val="64568C"/>
                </a:solidFill>
                <a:latin typeface="Prachamati"/>
                <a:ea typeface="Prachamati"/>
                <a:cs typeface="Prachamati"/>
                <a:sym typeface="Prachamati"/>
              </a:rPr>
              <a:t>PRESENTATION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3492" y="513791"/>
            <a:ext cx="836663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b="true" sz="3312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53942" y="6110195"/>
            <a:ext cx="7868175" cy="206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2"/>
              </a:lnSpc>
            </a:pPr>
            <a:r>
              <a:rPr lang="en-US" sz="2031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프로젝트의 조건은</a:t>
            </a:r>
          </a:p>
          <a:p>
            <a:pPr algn="just" marL="438700" indent="-219350" lvl="1">
              <a:lnSpc>
                <a:spcPts val="3332"/>
              </a:lnSpc>
              <a:buAutoNum type="arabicPeriod" startAt="1"/>
            </a:pPr>
            <a:r>
              <a:rPr lang="en-US" sz="2031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seaborn 라이브러리를 사용해서 데이터셋을 불러올줄 알아야 한다.</a:t>
            </a:r>
          </a:p>
          <a:p>
            <a:pPr algn="just" marL="438700" indent="-219350" lvl="1">
              <a:lnSpc>
                <a:spcPts val="3332"/>
              </a:lnSpc>
              <a:buAutoNum type="arabicPeriod" startAt="1"/>
            </a:pPr>
            <a:r>
              <a:rPr lang="en-US" sz="2031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데이터의 feature를 분석 할 줄 알아야 한다.</a:t>
            </a:r>
          </a:p>
          <a:p>
            <a:pPr algn="just" marL="438700" indent="-219350" lvl="1">
              <a:lnSpc>
                <a:spcPts val="3332"/>
              </a:lnSpc>
              <a:buAutoNum type="arabicPeriod" startAt="1"/>
            </a:pPr>
            <a:r>
              <a:rPr lang="en-US" sz="2031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분석한 데이터를 전처리 할 줄 알아야 한다.</a:t>
            </a:r>
          </a:p>
          <a:p>
            <a:pPr algn="just" marL="438700" indent="-219350" lvl="1">
              <a:lnSpc>
                <a:spcPts val="3332"/>
              </a:lnSpc>
              <a:buAutoNum type="arabicPeriod" startAt="1"/>
            </a:pPr>
            <a:r>
              <a:rPr lang="en-US" sz="2031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각각 모델의 특성에 맞게 올바르게 학습 시킬 줄 알아야 한다.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5262504" y="6151554"/>
            <a:ext cx="1996796" cy="831393"/>
          </a:xfrm>
          <a:custGeom>
            <a:avLst/>
            <a:gdLst/>
            <a:ahLst/>
            <a:cxnLst/>
            <a:rect r="r" b="b" t="t" l="l"/>
            <a:pathLst>
              <a:path h="831393" w="1996796">
                <a:moveTo>
                  <a:pt x="0" y="0"/>
                </a:moveTo>
                <a:lnTo>
                  <a:pt x="1996796" y="0"/>
                </a:lnTo>
                <a:lnTo>
                  <a:pt x="1996796" y="831393"/>
                </a:lnTo>
                <a:lnTo>
                  <a:pt x="0" y="83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9" id="29"/>
          <p:cNvGrpSpPr/>
          <p:nvPr/>
        </p:nvGrpSpPr>
        <p:grpSpPr>
          <a:xfrm rot="0">
            <a:off x="8725213" y="4469369"/>
            <a:ext cx="1811083" cy="354525"/>
            <a:chOff x="0" y="0"/>
            <a:chExt cx="2414777" cy="472700"/>
          </a:xfrm>
        </p:grpSpPr>
        <p:grpSp>
          <p:nvGrpSpPr>
            <p:cNvPr name="Group 30" id="30"/>
            <p:cNvGrpSpPr/>
            <p:nvPr/>
          </p:nvGrpSpPr>
          <p:grpSpPr>
            <a:xfrm rot="2700000">
              <a:off x="69225" y="69225"/>
              <a:ext cx="334250" cy="334250"/>
              <a:chOff x="0" y="0"/>
              <a:chExt cx="66025" cy="6602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6025" cy="66025"/>
              </a:xfrm>
              <a:custGeom>
                <a:avLst/>
                <a:gdLst/>
                <a:ahLst/>
                <a:cxnLst/>
                <a:rect r="r" b="b" t="t" l="l"/>
                <a:pathLst>
                  <a:path h="66025" w="66025">
                    <a:moveTo>
                      <a:pt x="0" y="0"/>
                    </a:moveTo>
                    <a:lnTo>
                      <a:pt x="66025" y="0"/>
                    </a:lnTo>
                    <a:lnTo>
                      <a:pt x="66025" y="66025"/>
                    </a:lnTo>
                    <a:lnTo>
                      <a:pt x="0" y="66025"/>
                    </a:lnTo>
                    <a:close/>
                  </a:path>
                </a:pathLst>
              </a:custGeom>
              <a:solidFill>
                <a:srgbClr val="FFF5ED"/>
              </a:solidFill>
              <a:ln w="9525" cap="sq">
                <a:solidFill>
                  <a:srgbClr val="3B3B3B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66025" cy="104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2700000">
              <a:off x="716584" y="69225"/>
              <a:ext cx="334250" cy="334250"/>
              <a:chOff x="0" y="0"/>
              <a:chExt cx="66025" cy="6602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6025" cy="66025"/>
              </a:xfrm>
              <a:custGeom>
                <a:avLst/>
                <a:gdLst/>
                <a:ahLst/>
                <a:cxnLst/>
                <a:rect r="r" b="b" t="t" l="l"/>
                <a:pathLst>
                  <a:path h="66025" w="66025">
                    <a:moveTo>
                      <a:pt x="0" y="0"/>
                    </a:moveTo>
                    <a:lnTo>
                      <a:pt x="66025" y="0"/>
                    </a:lnTo>
                    <a:lnTo>
                      <a:pt x="66025" y="66025"/>
                    </a:lnTo>
                    <a:lnTo>
                      <a:pt x="0" y="66025"/>
                    </a:lnTo>
                    <a:close/>
                  </a:path>
                </a:pathLst>
              </a:custGeom>
              <a:solidFill>
                <a:srgbClr val="FFF5ED"/>
              </a:solidFill>
              <a:ln w="9525" cap="sq">
                <a:solidFill>
                  <a:srgbClr val="3B3B3B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66025" cy="104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2700000">
              <a:off x="1363943" y="69225"/>
              <a:ext cx="334250" cy="334250"/>
              <a:chOff x="0" y="0"/>
              <a:chExt cx="66025" cy="6602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6025" cy="66025"/>
              </a:xfrm>
              <a:custGeom>
                <a:avLst/>
                <a:gdLst/>
                <a:ahLst/>
                <a:cxnLst/>
                <a:rect r="r" b="b" t="t" l="l"/>
                <a:pathLst>
                  <a:path h="66025" w="66025">
                    <a:moveTo>
                      <a:pt x="0" y="0"/>
                    </a:moveTo>
                    <a:lnTo>
                      <a:pt x="66025" y="0"/>
                    </a:lnTo>
                    <a:lnTo>
                      <a:pt x="66025" y="66025"/>
                    </a:lnTo>
                    <a:lnTo>
                      <a:pt x="0" y="66025"/>
                    </a:lnTo>
                    <a:close/>
                  </a:path>
                </a:pathLst>
              </a:custGeom>
              <a:solidFill>
                <a:srgbClr val="FFF5ED"/>
              </a:solidFill>
              <a:ln w="9525" cap="sq">
                <a:solidFill>
                  <a:srgbClr val="3B3B3B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66025" cy="104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2700000">
              <a:off x="2011302" y="69225"/>
              <a:ext cx="334250" cy="334250"/>
              <a:chOff x="0" y="0"/>
              <a:chExt cx="66025" cy="6602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66025" cy="66025"/>
              </a:xfrm>
              <a:custGeom>
                <a:avLst/>
                <a:gdLst/>
                <a:ahLst/>
                <a:cxnLst/>
                <a:rect r="r" b="b" t="t" l="l"/>
                <a:pathLst>
                  <a:path h="66025" w="66025">
                    <a:moveTo>
                      <a:pt x="0" y="0"/>
                    </a:moveTo>
                    <a:lnTo>
                      <a:pt x="66025" y="0"/>
                    </a:lnTo>
                    <a:lnTo>
                      <a:pt x="66025" y="66025"/>
                    </a:lnTo>
                    <a:lnTo>
                      <a:pt x="0" y="66025"/>
                    </a:lnTo>
                    <a:close/>
                  </a:path>
                </a:pathLst>
              </a:custGeom>
              <a:solidFill>
                <a:srgbClr val="FFF5ED"/>
              </a:solidFill>
              <a:ln w="9525" cap="sq">
                <a:solidFill>
                  <a:srgbClr val="3B3B3B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66025" cy="104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4001" y="1748182"/>
            <a:ext cx="11759998" cy="3815928"/>
            <a:chOff x="0" y="0"/>
            <a:chExt cx="3097283" cy="10050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7283" cy="1005018"/>
            </a:xfrm>
            <a:custGeom>
              <a:avLst/>
              <a:gdLst/>
              <a:ahLst/>
              <a:cxnLst/>
              <a:rect r="r" b="b" t="t" l="l"/>
              <a:pathLst>
                <a:path h="1005018" w="3097283">
                  <a:moveTo>
                    <a:pt x="22383" y="0"/>
                  </a:moveTo>
                  <a:lnTo>
                    <a:pt x="3074900" y="0"/>
                  </a:lnTo>
                  <a:cubicBezTo>
                    <a:pt x="3080837" y="0"/>
                    <a:pt x="3086530" y="2358"/>
                    <a:pt x="3090728" y="6556"/>
                  </a:cubicBezTo>
                  <a:cubicBezTo>
                    <a:pt x="3094925" y="10754"/>
                    <a:pt x="3097283" y="16447"/>
                    <a:pt x="3097283" y="22383"/>
                  </a:cubicBezTo>
                  <a:lnTo>
                    <a:pt x="3097283" y="982635"/>
                  </a:lnTo>
                  <a:cubicBezTo>
                    <a:pt x="3097283" y="988571"/>
                    <a:pt x="3094925" y="994265"/>
                    <a:pt x="3090728" y="998462"/>
                  </a:cubicBezTo>
                  <a:cubicBezTo>
                    <a:pt x="3086530" y="1002660"/>
                    <a:pt x="3080837" y="1005018"/>
                    <a:pt x="3074900" y="1005018"/>
                  </a:cubicBezTo>
                  <a:lnTo>
                    <a:pt x="22383" y="1005018"/>
                  </a:lnTo>
                  <a:cubicBezTo>
                    <a:pt x="16447" y="1005018"/>
                    <a:pt x="10754" y="1002660"/>
                    <a:pt x="6556" y="998462"/>
                  </a:cubicBezTo>
                  <a:cubicBezTo>
                    <a:pt x="2358" y="994265"/>
                    <a:pt x="0" y="988571"/>
                    <a:pt x="0" y="982635"/>
                  </a:cubicBezTo>
                  <a:lnTo>
                    <a:pt x="0" y="22383"/>
                  </a:lnTo>
                  <a:cubicBezTo>
                    <a:pt x="0" y="16447"/>
                    <a:pt x="2358" y="10754"/>
                    <a:pt x="6556" y="6556"/>
                  </a:cubicBezTo>
                  <a:cubicBezTo>
                    <a:pt x="10754" y="2358"/>
                    <a:pt x="16447" y="0"/>
                    <a:pt x="2238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97283" cy="1043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145693" y="-3363255"/>
            <a:ext cx="0" cy="14109159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20770" y="6040360"/>
            <a:ext cx="11759998" cy="3815928"/>
            <a:chOff x="0" y="0"/>
            <a:chExt cx="3097283" cy="10050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97283" cy="1005018"/>
            </a:xfrm>
            <a:custGeom>
              <a:avLst/>
              <a:gdLst/>
              <a:ahLst/>
              <a:cxnLst/>
              <a:rect r="r" b="b" t="t" l="l"/>
              <a:pathLst>
                <a:path h="1005018" w="3097283">
                  <a:moveTo>
                    <a:pt x="22383" y="0"/>
                  </a:moveTo>
                  <a:lnTo>
                    <a:pt x="3074900" y="0"/>
                  </a:lnTo>
                  <a:cubicBezTo>
                    <a:pt x="3080837" y="0"/>
                    <a:pt x="3086530" y="2358"/>
                    <a:pt x="3090728" y="6556"/>
                  </a:cubicBezTo>
                  <a:cubicBezTo>
                    <a:pt x="3094925" y="10754"/>
                    <a:pt x="3097283" y="16447"/>
                    <a:pt x="3097283" y="22383"/>
                  </a:cubicBezTo>
                  <a:lnTo>
                    <a:pt x="3097283" y="982635"/>
                  </a:lnTo>
                  <a:cubicBezTo>
                    <a:pt x="3097283" y="988571"/>
                    <a:pt x="3094925" y="994265"/>
                    <a:pt x="3090728" y="998462"/>
                  </a:cubicBezTo>
                  <a:cubicBezTo>
                    <a:pt x="3086530" y="1002660"/>
                    <a:pt x="3080837" y="1005018"/>
                    <a:pt x="3074900" y="1005018"/>
                  </a:cubicBezTo>
                  <a:lnTo>
                    <a:pt x="22383" y="1005018"/>
                  </a:lnTo>
                  <a:cubicBezTo>
                    <a:pt x="16447" y="1005018"/>
                    <a:pt x="10754" y="1002660"/>
                    <a:pt x="6556" y="998462"/>
                  </a:cubicBezTo>
                  <a:cubicBezTo>
                    <a:pt x="2358" y="994265"/>
                    <a:pt x="0" y="988571"/>
                    <a:pt x="0" y="982635"/>
                  </a:cubicBezTo>
                  <a:lnTo>
                    <a:pt x="0" y="22383"/>
                  </a:lnTo>
                  <a:cubicBezTo>
                    <a:pt x="0" y="16447"/>
                    <a:pt x="2358" y="10754"/>
                    <a:pt x="6556" y="6556"/>
                  </a:cubicBezTo>
                  <a:cubicBezTo>
                    <a:pt x="10754" y="2358"/>
                    <a:pt x="16447" y="0"/>
                    <a:pt x="2238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097283" cy="1043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042347" y="2275707"/>
            <a:ext cx="2456463" cy="2867793"/>
          </a:xfrm>
          <a:custGeom>
            <a:avLst/>
            <a:gdLst/>
            <a:ahLst/>
            <a:cxnLst/>
            <a:rect r="r" b="b" t="t" l="l"/>
            <a:pathLst>
              <a:path h="2867793" w="2456463">
                <a:moveTo>
                  <a:pt x="0" y="0"/>
                </a:moveTo>
                <a:lnTo>
                  <a:pt x="2456463" y="0"/>
                </a:lnTo>
                <a:lnTo>
                  <a:pt x="2456463" y="2867793"/>
                </a:lnTo>
                <a:lnTo>
                  <a:pt x="0" y="2867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5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23297" y="6446691"/>
            <a:ext cx="2427888" cy="2984218"/>
          </a:xfrm>
          <a:custGeom>
            <a:avLst/>
            <a:gdLst/>
            <a:ahLst/>
            <a:cxnLst/>
            <a:rect r="r" b="b" t="t" l="l"/>
            <a:pathLst>
              <a:path h="2984218" w="2427888">
                <a:moveTo>
                  <a:pt x="0" y="0"/>
                </a:moveTo>
                <a:lnTo>
                  <a:pt x="2427888" y="0"/>
                </a:lnTo>
                <a:lnTo>
                  <a:pt x="2427888" y="2984217"/>
                </a:lnTo>
                <a:lnTo>
                  <a:pt x="0" y="2984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991" r="0" b="-8012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682773" y="2787999"/>
            <a:ext cx="6491203" cy="237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맡은 역활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팀장 👍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  <a:hlinkClick r:id="rId4" tooltip="https://www.notion.so/teamsparta/SA-Document-11f2dc3ef51481e889c1d3071568533d"/>
              </a:rPr>
              <a:t>SA Document</a:t>
            </a: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관리 👀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(필수과제) 데이터셋 불러오기 &amp; 데이터 전처리 &amp; 모델 학습 준비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(도전과제) 리뷰 예측 모델 학습시키기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(발표) 발표 ppt 준비 및 발표 💁</a:t>
            </a:r>
          </a:p>
          <a:p>
            <a:pPr algn="l">
              <a:lnSpc>
                <a:spcPts val="270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727041" y="2152466"/>
            <a:ext cx="3162045" cy="44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9"/>
              </a:lnSpc>
            </a:pPr>
            <a:r>
              <a:rPr lang="en-US" b="true" sz="2419" spc="-171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팀장 이승열</a:t>
            </a:r>
          </a:p>
        </p:txBody>
      </p:sp>
      <p:sp>
        <p:nvSpPr>
          <p:cNvPr name="TextBox 20" id="20"/>
          <p:cNvSpPr txBox="true"/>
          <p:nvPr/>
        </p:nvSpPr>
        <p:spPr>
          <a:xfrm rot="5400000">
            <a:off x="-827138" y="8575964"/>
            <a:ext cx="2724094" cy="2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0"/>
              </a:lnSpc>
            </a:pPr>
            <a:r>
              <a:rPr lang="en-US" sz="2318" spc="62">
                <a:solidFill>
                  <a:srgbClr val="64568C"/>
                </a:solidFill>
                <a:latin typeface="Prachamati"/>
                <a:ea typeface="Prachamati"/>
                <a:cs typeface="Prachamati"/>
                <a:sym typeface="Prachamati"/>
              </a:rPr>
              <a:t>PRESENTATION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6749" y="310819"/>
            <a:ext cx="2988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 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3492" y="513791"/>
            <a:ext cx="836663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b="true" sz="3312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82773" y="7076346"/>
            <a:ext cx="6491203" cy="237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맡은 역활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서기 📃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 미팅 문서 관리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(필수과제) 로지스틱 회귀 모델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(도전과제) NLP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(발표) 자료준비 💻</a:t>
            </a:r>
          </a:p>
          <a:p>
            <a:pPr algn="l">
              <a:lnSpc>
                <a:spcPts val="2703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683810" y="6444644"/>
            <a:ext cx="3162045" cy="44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9"/>
              </a:lnSpc>
            </a:pPr>
            <a:r>
              <a:rPr lang="en-US" b="true" sz="2419" spc="-171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서기 정재석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4001" y="1748182"/>
            <a:ext cx="11759998" cy="3815928"/>
            <a:chOff x="0" y="0"/>
            <a:chExt cx="3097283" cy="10050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7283" cy="1005018"/>
            </a:xfrm>
            <a:custGeom>
              <a:avLst/>
              <a:gdLst/>
              <a:ahLst/>
              <a:cxnLst/>
              <a:rect r="r" b="b" t="t" l="l"/>
              <a:pathLst>
                <a:path h="1005018" w="3097283">
                  <a:moveTo>
                    <a:pt x="22383" y="0"/>
                  </a:moveTo>
                  <a:lnTo>
                    <a:pt x="3074900" y="0"/>
                  </a:lnTo>
                  <a:cubicBezTo>
                    <a:pt x="3080837" y="0"/>
                    <a:pt x="3086530" y="2358"/>
                    <a:pt x="3090728" y="6556"/>
                  </a:cubicBezTo>
                  <a:cubicBezTo>
                    <a:pt x="3094925" y="10754"/>
                    <a:pt x="3097283" y="16447"/>
                    <a:pt x="3097283" y="22383"/>
                  </a:cubicBezTo>
                  <a:lnTo>
                    <a:pt x="3097283" y="982635"/>
                  </a:lnTo>
                  <a:cubicBezTo>
                    <a:pt x="3097283" y="988571"/>
                    <a:pt x="3094925" y="994265"/>
                    <a:pt x="3090728" y="998462"/>
                  </a:cubicBezTo>
                  <a:cubicBezTo>
                    <a:pt x="3086530" y="1002660"/>
                    <a:pt x="3080837" y="1005018"/>
                    <a:pt x="3074900" y="1005018"/>
                  </a:cubicBezTo>
                  <a:lnTo>
                    <a:pt x="22383" y="1005018"/>
                  </a:lnTo>
                  <a:cubicBezTo>
                    <a:pt x="16447" y="1005018"/>
                    <a:pt x="10754" y="1002660"/>
                    <a:pt x="6556" y="998462"/>
                  </a:cubicBezTo>
                  <a:cubicBezTo>
                    <a:pt x="2358" y="994265"/>
                    <a:pt x="0" y="988571"/>
                    <a:pt x="0" y="982635"/>
                  </a:cubicBezTo>
                  <a:lnTo>
                    <a:pt x="0" y="22383"/>
                  </a:lnTo>
                  <a:cubicBezTo>
                    <a:pt x="0" y="16447"/>
                    <a:pt x="2358" y="10754"/>
                    <a:pt x="6556" y="6556"/>
                  </a:cubicBezTo>
                  <a:cubicBezTo>
                    <a:pt x="10754" y="2358"/>
                    <a:pt x="16447" y="0"/>
                    <a:pt x="2238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97283" cy="1043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145693" y="-3363255"/>
            <a:ext cx="0" cy="14109159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20770" y="6040360"/>
            <a:ext cx="11759998" cy="3815928"/>
            <a:chOff x="0" y="0"/>
            <a:chExt cx="3097283" cy="10050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97283" cy="1005018"/>
            </a:xfrm>
            <a:custGeom>
              <a:avLst/>
              <a:gdLst/>
              <a:ahLst/>
              <a:cxnLst/>
              <a:rect r="r" b="b" t="t" l="l"/>
              <a:pathLst>
                <a:path h="1005018" w="3097283">
                  <a:moveTo>
                    <a:pt x="22383" y="0"/>
                  </a:moveTo>
                  <a:lnTo>
                    <a:pt x="3074900" y="0"/>
                  </a:lnTo>
                  <a:cubicBezTo>
                    <a:pt x="3080837" y="0"/>
                    <a:pt x="3086530" y="2358"/>
                    <a:pt x="3090728" y="6556"/>
                  </a:cubicBezTo>
                  <a:cubicBezTo>
                    <a:pt x="3094925" y="10754"/>
                    <a:pt x="3097283" y="16447"/>
                    <a:pt x="3097283" y="22383"/>
                  </a:cubicBezTo>
                  <a:lnTo>
                    <a:pt x="3097283" y="982635"/>
                  </a:lnTo>
                  <a:cubicBezTo>
                    <a:pt x="3097283" y="988571"/>
                    <a:pt x="3094925" y="994265"/>
                    <a:pt x="3090728" y="998462"/>
                  </a:cubicBezTo>
                  <a:cubicBezTo>
                    <a:pt x="3086530" y="1002660"/>
                    <a:pt x="3080837" y="1005018"/>
                    <a:pt x="3074900" y="1005018"/>
                  </a:cubicBezTo>
                  <a:lnTo>
                    <a:pt x="22383" y="1005018"/>
                  </a:lnTo>
                  <a:cubicBezTo>
                    <a:pt x="16447" y="1005018"/>
                    <a:pt x="10754" y="1002660"/>
                    <a:pt x="6556" y="998462"/>
                  </a:cubicBezTo>
                  <a:cubicBezTo>
                    <a:pt x="2358" y="994265"/>
                    <a:pt x="0" y="988571"/>
                    <a:pt x="0" y="982635"/>
                  </a:cubicBezTo>
                  <a:lnTo>
                    <a:pt x="0" y="22383"/>
                  </a:lnTo>
                  <a:cubicBezTo>
                    <a:pt x="0" y="16447"/>
                    <a:pt x="2358" y="10754"/>
                    <a:pt x="6556" y="6556"/>
                  </a:cubicBezTo>
                  <a:cubicBezTo>
                    <a:pt x="10754" y="2358"/>
                    <a:pt x="16447" y="0"/>
                    <a:pt x="2238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097283" cy="1043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391347" y="2299566"/>
            <a:ext cx="2119007" cy="2779835"/>
          </a:xfrm>
          <a:custGeom>
            <a:avLst/>
            <a:gdLst/>
            <a:ahLst/>
            <a:cxnLst/>
            <a:rect r="r" b="b" t="t" l="l"/>
            <a:pathLst>
              <a:path h="2779835" w="2119007">
                <a:moveTo>
                  <a:pt x="0" y="0"/>
                </a:moveTo>
                <a:lnTo>
                  <a:pt x="2119006" y="0"/>
                </a:lnTo>
                <a:lnTo>
                  <a:pt x="2119006" y="2779835"/>
                </a:lnTo>
                <a:lnTo>
                  <a:pt x="0" y="2779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2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285098" y="6392785"/>
            <a:ext cx="2331504" cy="3041352"/>
          </a:xfrm>
          <a:custGeom>
            <a:avLst/>
            <a:gdLst/>
            <a:ahLst/>
            <a:cxnLst/>
            <a:rect r="r" b="b" t="t" l="l"/>
            <a:pathLst>
              <a:path h="3041352" w="2331504">
                <a:moveTo>
                  <a:pt x="0" y="0"/>
                </a:moveTo>
                <a:lnTo>
                  <a:pt x="2331504" y="0"/>
                </a:lnTo>
                <a:lnTo>
                  <a:pt x="2331504" y="3041352"/>
                </a:lnTo>
                <a:lnTo>
                  <a:pt x="0" y="3041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905" r="-10524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727041" y="2891209"/>
            <a:ext cx="6491203" cy="2034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맡은 역활 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팀원 👷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README.md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(필수과제) XGBoost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(도전 과제) 워드 클라우드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(발표) 발표 ppt 준비 및 자료정리 💻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27041" y="2152466"/>
            <a:ext cx="3162045" cy="44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9"/>
              </a:lnSpc>
            </a:pPr>
            <a:r>
              <a:rPr lang="en-US" b="true" sz="2419" spc="-171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 서승화</a:t>
            </a:r>
          </a:p>
        </p:txBody>
      </p:sp>
      <p:sp>
        <p:nvSpPr>
          <p:cNvPr name="TextBox 20" id="20"/>
          <p:cNvSpPr txBox="true"/>
          <p:nvPr/>
        </p:nvSpPr>
        <p:spPr>
          <a:xfrm rot="5400000">
            <a:off x="-827138" y="8575964"/>
            <a:ext cx="2724094" cy="2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0"/>
              </a:lnSpc>
            </a:pPr>
            <a:r>
              <a:rPr lang="en-US" sz="2318" spc="62">
                <a:solidFill>
                  <a:srgbClr val="64568C"/>
                </a:solidFill>
                <a:latin typeface="Prachamati"/>
                <a:ea typeface="Prachamati"/>
                <a:cs typeface="Prachamati"/>
                <a:sym typeface="Prachamati"/>
              </a:rPr>
              <a:t>PRESENTATION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6749" y="310819"/>
            <a:ext cx="2988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 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3492" y="513791"/>
            <a:ext cx="836663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b="true" sz="3312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83810" y="7183388"/>
            <a:ext cx="6491203" cy="2034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맡은 역활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팀원 👷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(필수 과제) 랜덤 포레스트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(도전 과제) 데이터 전처리 와 feature분석</a:t>
            </a:r>
          </a:p>
          <a:p>
            <a:pPr algn="l" marL="345439" indent="-172720" lvl="1">
              <a:lnSpc>
                <a:spcPts val="2703"/>
              </a:lnSpc>
              <a:buFont typeface="Arial"/>
              <a:buChar char="•"/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(발표) 자료준비 💻</a:t>
            </a:r>
          </a:p>
          <a:p>
            <a:pPr algn="l">
              <a:lnSpc>
                <a:spcPts val="2703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683810" y="6444644"/>
            <a:ext cx="3162045" cy="44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9"/>
              </a:lnSpc>
            </a:pPr>
            <a:r>
              <a:rPr lang="en-US" b="true" sz="2419" spc="-171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 오태우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21868" y="6386311"/>
            <a:ext cx="3312553" cy="62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1599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 미팅을 통하여 각자의 의견을 </a:t>
            </a:r>
          </a:p>
          <a:p>
            <a:pPr algn="l" marL="0" indent="0" lvl="0">
              <a:lnSpc>
                <a:spcPts val="2607"/>
              </a:lnSpc>
            </a:pPr>
            <a:r>
              <a:rPr lang="en-US" sz="1599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공유할 수 있는 자리 마련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14941" y="6386311"/>
            <a:ext cx="3312553" cy="62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1599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하나의 주제 또는 미리 설정된 주제에</a:t>
            </a:r>
          </a:p>
          <a:p>
            <a:pPr algn="l" marL="0" indent="0" lvl="0">
              <a:lnSpc>
                <a:spcPts val="2607"/>
              </a:lnSpc>
            </a:pPr>
            <a:r>
              <a:rPr lang="en-US" sz="1599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대해서 다른 사람의 의견을 들어보기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21868" y="5809732"/>
            <a:ext cx="331516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pc="-106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 미팅 진행하기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14941" y="5809732"/>
            <a:ext cx="331516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pc="-106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의견 나누기</a:t>
            </a:r>
          </a:p>
        </p:txBody>
      </p:sp>
      <p:sp>
        <p:nvSpPr>
          <p:cNvPr name="AutoShape 6" id="6"/>
          <p:cNvSpPr/>
          <p:nvPr/>
        </p:nvSpPr>
        <p:spPr>
          <a:xfrm>
            <a:off x="2214027" y="5571607"/>
            <a:ext cx="3312553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009713" y="5571607"/>
            <a:ext cx="3312553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815883" y="5571607"/>
            <a:ext cx="3312553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3624666" y="5571607"/>
            <a:ext cx="3312553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818497" y="6386311"/>
            <a:ext cx="3312553" cy="62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1599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가장 합리적이고 효율적인 방면으로</a:t>
            </a:r>
          </a:p>
          <a:p>
            <a:pPr algn="l" marL="0" indent="0" lvl="0">
              <a:lnSpc>
                <a:spcPts val="2607"/>
              </a:lnSpc>
            </a:pPr>
            <a:r>
              <a:rPr lang="en-US" sz="1599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의견을 수렴하여 진행하기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8497" y="5809732"/>
            <a:ext cx="331516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pc="-106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결정 하기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24666" y="6386311"/>
            <a:ext cx="3312553" cy="62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7"/>
              </a:lnSpc>
            </a:pPr>
            <a:r>
              <a:rPr lang="en-US" sz="1599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진행 해보고 피드백 해보며</a:t>
            </a:r>
          </a:p>
          <a:p>
            <a:pPr algn="l" marL="0" indent="0" lvl="0">
              <a:lnSpc>
                <a:spcPts val="2607"/>
              </a:lnSpc>
            </a:pPr>
            <a:r>
              <a:rPr lang="en-US" sz="1599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이과정을 반복하여 좀더 성장하기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24666" y="5809732"/>
            <a:ext cx="3315167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pc="-106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 나누고 반복하기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666746" y="8137836"/>
            <a:ext cx="6113001" cy="961833"/>
            <a:chOff x="0" y="0"/>
            <a:chExt cx="1610008" cy="2533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0008" cy="253322"/>
            </a:xfrm>
            <a:custGeom>
              <a:avLst/>
              <a:gdLst/>
              <a:ahLst/>
              <a:cxnLst/>
              <a:rect r="r" b="b" t="t" l="l"/>
              <a:pathLst>
                <a:path h="253322" w="1610008">
                  <a:moveTo>
                    <a:pt x="126647" y="0"/>
                  </a:moveTo>
                  <a:lnTo>
                    <a:pt x="1483362" y="0"/>
                  </a:lnTo>
                  <a:cubicBezTo>
                    <a:pt x="1516950" y="0"/>
                    <a:pt x="1549164" y="13343"/>
                    <a:pt x="1572914" y="37094"/>
                  </a:cubicBezTo>
                  <a:cubicBezTo>
                    <a:pt x="1596665" y="60845"/>
                    <a:pt x="1610008" y="93058"/>
                    <a:pt x="1610008" y="126647"/>
                  </a:cubicBezTo>
                  <a:lnTo>
                    <a:pt x="1610008" y="126676"/>
                  </a:lnTo>
                  <a:cubicBezTo>
                    <a:pt x="1610008" y="160264"/>
                    <a:pt x="1596665" y="192477"/>
                    <a:pt x="1572914" y="216228"/>
                  </a:cubicBezTo>
                  <a:cubicBezTo>
                    <a:pt x="1549164" y="239979"/>
                    <a:pt x="1516950" y="253322"/>
                    <a:pt x="1483362" y="253322"/>
                  </a:cubicBezTo>
                  <a:lnTo>
                    <a:pt x="126647" y="253322"/>
                  </a:lnTo>
                  <a:cubicBezTo>
                    <a:pt x="56702" y="253322"/>
                    <a:pt x="0" y="196621"/>
                    <a:pt x="0" y="126676"/>
                  </a:cubicBezTo>
                  <a:lnTo>
                    <a:pt x="0" y="126647"/>
                  </a:lnTo>
                  <a:cubicBezTo>
                    <a:pt x="0" y="56702"/>
                    <a:pt x="56702" y="0"/>
                    <a:pt x="126647" y="0"/>
                  </a:cubicBezTo>
                  <a:close/>
                </a:path>
              </a:pathLst>
            </a:custGeom>
            <a:solidFill>
              <a:srgbClr val="E0CCCC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10008" cy="2914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40"/>
                </a:lnSpc>
              </a:pPr>
              <a:r>
                <a:rPr lang="en-US" sz="2400" spc="-103">
                  <a:solidFill>
                    <a:srgbClr val="64568C"/>
                  </a:solidFill>
                  <a:latin typeface="Tlab 돋움 미디움"/>
                  <a:ea typeface="Tlab 돋움 미디움"/>
                  <a:cs typeface="Tlab 돋움 미디움"/>
                  <a:sym typeface="Tlab 돋움 미디움"/>
                </a:rPr>
                <a:t>모든 미팅 미닛은 SA Document에 있습니다.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290483" y="3041467"/>
            <a:ext cx="10680543" cy="85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124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팀과제의 가장 중요한 점은 팀워크 입니다.</a:t>
            </a:r>
          </a:p>
          <a:p>
            <a:pPr algn="ctr" marL="0" indent="0" lvl="0">
              <a:lnSpc>
                <a:spcPts val="3484"/>
              </a:lnSpc>
            </a:pPr>
            <a:r>
              <a:rPr lang="en-US" sz="2124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우리 오스트랄로코딩쿠스팀은 이렇게 진행을 하였습니다.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90483" y="2188658"/>
            <a:ext cx="106805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197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 과제를 할때의 우리 팀의 순서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725213" y="4488419"/>
            <a:ext cx="1811083" cy="354525"/>
            <a:chOff x="0" y="0"/>
            <a:chExt cx="2414777" cy="472700"/>
          </a:xfrm>
        </p:grpSpPr>
        <p:grpSp>
          <p:nvGrpSpPr>
            <p:cNvPr name="Group 20" id="20"/>
            <p:cNvGrpSpPr/>
            <p:nvPr/>
          </p:nvGrpSpPr>
          <p:grpSpPr>
            <a:xfrm rot="2700000">
              <a:off x="69225" y="69225"/>
              <a:ext cx="334250" cy="334250"/>
              <a:chOff x="0" y="0"/>
              <a:chExt cx="66025" cy="6602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6025" cy="66025"/>
              </a:xfrm>
              <a:custGeom>
                <a:avLst/>
                <a:gdLst/>
                <a:ahLst/>
                <a:cxnLst/>
                <a:rect r="r" b="b" t="t" l="l"/>
                <a:pathLst>
                  <a:path h="66025" w="66025">
                    <a:moveTo>
                      <a:pt x="0" y="0"/>
                    </a:moveTo>
                    <a:lnTo>
                      <a:pt x="66025" y="0"/>
                    </a:lnTo>
                    <a:lnTo>
                      <a:pt x="66025" y="66025"/>
                    </a:lnTo>
                    <a:lnTo>
                      <a:pt x="0" y="66025"/>
                    </a:lnTo>
                    <a:close/>
                  </a:path>
                </a:pathLst>
              </a:custGeom>
              <a:solidFill>
                <a:srgbClr val="FFF5ED"/>
              </a:solidFill>
              <a:ln w="9525" cap="sq">
                <a:solidFill>
                  <a:srgbClr val="3B3B3B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66025" cy="104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2700000">
              <a:off x="716584" y="69225"/>
              <a:ext cx="334250" cy="334250"/>
              <a:chOff x="0" y="0"/>
              <a:chExt cx="66025" cy="6602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6025" cy="66025"/>
              </a:xfrm>
              <a:custGeom>
                <a:avLst/>
                <a:gdLst/>
                <a:ahLst/>
                <a:cxnLst/>
                <a:rect r="r" b="b" t="t" l="l"/>
                <a:pathLst>
                  <a:path h="66025" w="66025">
                    <a:moveTo>
                      <a:pt x="0" y="0"/>
                    </a:moveTo>
                    <a:lnTo>
                      <a:pt x="66025" y="0"/>
                    </a:lnTo>
                    <a:lnTo>
                      <a:pt x="66025" y="66025"/>
                    </a:lnTo>
                    <a:lnTo>
                      <a:pt x="0" y="66025"/>
                    </a:lnTo>
                    <a:close/>
                  </a:path>
                </a:pathLst>
              </a:custGeom>
              <a:solidFill>
                <a:srgbClr val="FFF5ED"/>
              </a:solidFill>
              <a:ln w="9525" cap="sq">
                <a:solidFill>
                  <a:srgbClr val="3B3B3B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66025" cy="104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2700000">
              <a:off x="1363943" y="69225"/>
              <a:ext cx="334250" cy="334250"/>
              <a:chOff x="0" y="0"/>
              <a:chExt cx="66025" cy="6602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6025" cy="66025"/>
              </a:xfrm>
              <a:custGeom>
                <a:avLst/>
                <a:gdLst/>
                <a:ahLst/>
                <a:cxnLst/>
                <a:rect r="r" b="b" t="t" l="l"/>
                <a:pathLst>
                  <a:path h="66025" w="66025">
                    <a:moveTo>
                      <a:pt x="0" y="0"/>
                    </a:moveTo>
                    <a:lnTo>
                      <a:pt x="66025" y="0"/>
                    </a:lnTo>
                    <a:lnTo>
                      <a:pt x="66025" y="66025"/>
                    </a:lnTo>
                    <a:lnTo>
                      <a:pt x="0" y="66025"/>
                    </a:lnTo>
                    <a:close/>
                  </a:path>
                </a:pathLst>
              </a:custGeom>
              <a:solidFill>
                <a:srgbClr val="FFF5ED"/>
              </a:solidFill>
              <a:ln w="9525" cap="sq">
                <a:solidFill>
                  <a:srgbClr val="3B3B3B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66025" cy="104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2700000">
              <a:off x="2011302" y="69225"/>
              <a:ext cx="334250" cy="334250"/>
              <a:chOff x="0" y="0"/>
              <a:chExt cx="66025" cy="6602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6025" cy="66025"/>
              </a:xfrm>
              <a:custGeom>
                <a:avLst/>
                <a:gdLst/>
                <a:ahLst/>
                <a:cxnLst/>
                <a:rect r="r" b="b" t="t" l="l"/>
                <a:pathLst>
                  <a:path h="66025" w="66025">
                    <a:moveTo>
                      <a:pt x="0" y="0"/>
                    </a:moveTo>
                    <a:lnTo>
                      <a:pt x="66025" y="0"/>
                    </a:lnTo>
                    <a:lnTo>
                      <a:pt x="66025" y="66025"/>
                    </a:lnTo>
                    <a:lnTo>
                      <a:pt x="0" y="66025"/>
                    </a:lnTo>
                    <a:close/>
                  </a:path>
                </a:pathLst>
              </a:custGeom>
              <a:solidFill>
                <a:srgbClr val="FFF5ED"/>
              </a:solidFill>
              <a:ln w="9525" cap="sq">
                <a:solidFill>
                  <a:srgbClr val="3B3B3B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66025" cy="104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</p:grpSp>
      <p:sp>
        <p:nvSpPr>
          <p:cNvPr name="AutoShape 32" id="32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1145693" y="-3363255"/>
            <a:ext cx="0" cy="14109159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5400000">
            <a:off x="-827138" y="8575964"/>
            <a:ext cx="2724094" cy="2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0"/>
              </a:lnSpc>
            </a:pPr>
            <a:r>
              <a:rPr lang="en-US" sz="2318" spc="62">
                <a:solidFill>
                  <a:srgbClr val="64568C"/>
                </a:solidFill>
                <a:latin typeface="Prachamati"/>
                <a:ea typeface="Prachamati"/>
                <a:cs typeface="Prachamati"/>
                <a:sym typeface="Prachamati"/>
              </a:rPr>
              <a:t>PRESENTATION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26749" y="310819"/>
            <a:ext cx="449763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 과제를 진행한 순서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53492" y="513791"/>
            <a:ext cx="836663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b="true" sz="3312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6650" y="7425243"/>
            <a:ext cx="3083786" cy="1086800"/>
            <a:chOff x="0" y="0"/>
            <a:chExt cx="718800" cy="2533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8800" cy="253322"/>
            </a:xfrm>
            <a:custGeom>
              <a:avLst/>
              <a:gdLst/>
              <a:ahLst/>
              <a:cxnLst/>
              <a:rect r="r" b="b" t="t" l="l"/>
              <a:pathLst>
                <a:path h="253322" w="718800">
                  <a:moveTo>
                    <a:pt x="126661" y="0"/>
                  </a:moveTo>
                  <a:lnTo>
                    <a:pt x="592138" y="0"/>
                  </a:lnTo>
                  <a:cubicBezTo>
                    <a:pt x="625731" y="0"/>
                    <a:pt x="657948" y="13345"/>
                    <a:pt x="681701" y="37098"/>
                  </a:cubicBezTo>
                  <a:cubicBezTo>
                    <a:pt x="705455" y="60852"/>
                    <a:pt x="718800" y="93069"/>
                    <a:pt x="718800" y="126661"/>
                  </a:cubicBezTo>
                  <a:lnTo>
                    <a:pt x="718800" y="126661"/>
                  </a:lnTo>
                  <a:cubicBezTo>
                    <a:pt x="718800" y="160254"/>
                    <a:pt x="705455" y="192471"/>
                    <a:pt x="681701" y="216224"/>
                  </a:cubicBezTo>
                  <a:cubicBezTo>
                    <a:pt x="657948" y="239978"/>
                    <a:pt x="625731" y="253322"/>
                    <a:pt x="592138" y="253322"/>
                  </a:cubicBezTo>
                  <a:lnTo>
                    <a:pt x="126661" y="253322"/>
                  </a:lnTo>
                  <a:cubicBezTo>
                    <a:pt x="93069" y="253322"/>
                    <a:pt x="60852" y="239978"/>
                    <a:pt x="37098" y="216224"/>
                  </a:cubicBezTo>
                  <a:cubicBezTo>
                    <a:pt x="13345" y="192471"/>
                    <a:pt x="0" y="160254"/>
                    <a:pt x="0" y="126661"/>
                  </a:cubicBezTo>
                  <a:lnTo>
                    <a:pt x="0" y="126661"/>
                  </a:lnTo>
                  <a:cubicBezTo>
                    <a:pt x="0" y="93069"/>
                    <a:pt x="13345" y="60852"/>
                    <a:pt x="37098" y="37098"/>
                  </a:cubicBezTo>
                  <a:cubicBezTo>
                    <a:pt x="60852" y="13345"/>
                    <a:pt x="93069" y="0"/>
                    <a:pt x="126661" y="0"/>
                  </a:cubicBezTo>
                  <a:close/>
                </a:path>
              </a:pathLst>
            </a:custGeom>
            <a:solidFill>
              <a:srgbClr val="E0CCCC"/>
            </a:solidFill>
            <a:ln w="9525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33350"/>
              <a:ext cx="718800" cy="11997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000"/>
                </a:lnSpc>
              </a:pPr>
              <a:r>
                <a:rPr lang="en-US" sz="200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모델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07564" y="7425243"/>
            <a:ext cx="3083786" cy="1086800"/>
            <a:chOff x="0" y="0"/>
            <a:chExt cx="718800" cy="2533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8800" cy="253322"/>
            </a:xfrm>
            <a:custGeom>
              <a:avLst/>
              <a:gdLst/>
              <a:ahLst/>
              <a:cxnLst/>
              <a:rect r="r" b="b" t="t" l="l"/>
              <a:pathLst>
                <a:path h="253322" w="718800">
                  <a:moveTo>
                    <a:pt x="126661" y="0"/>
                  </a:moveTo>
                  <a:lnTo>
                    <a:pt x="592138" y="0"/>
                  </a:lnTo>
                  <a:cubicBezTo>
                    <a:pt x="625731" y="0"/>
                    <a:pt x="657948" y="13345"/>
                    <a:pt x="681701" y="37098"/>
                  </a:cubicBezTo>
                  <a:cubicBezTo>
                    <a:pt x="705455" y="60852"/>
                    <a:pt x="718800" y="93069"/>
                    <a:pt x="718800" y="126661"/>
                  </a:cubicBezTo>
                  <a:lnTo>
                    <a:pt x="718800" y="126661"/>
                  </a:lnTo>
                  <a:cubicBezTo>
                    <a:pt x="718800" y="160254"/>
                    <a:pt x="705455" y="192471"/>
                    <a:pt x="681701" y="216224"/>
                  </a:cubicBezTo>
                  <a:cubicBezTo>
                    <a:pt x="657948" y="239978"/>
                    <a:pt x="625731" y="253322"/>
                    <a:pt x="592138" y="253322"/>
                  </a:cubicBezTo>
                  <a:lnTo>
                    <a:pt x="126661" y="253322"/>
                  </a:lnTo>
                  <a:cubicBezTo>
                    <a:pt x="93069" y="253322"/>
                    <a:pt x="60852" y="239978"/>
                    <a:pt x="37098" y="216224"/>
                  </a:cubicBezTo>
                  <a:cubicBezTo>
                    <a:pt x="13345" y="192471"/>
                    <a:pt x="0" y="160254"/>
                    <a:pt x="0" y="126661"/>
                  </a:cubicBezTo>
                  <a:lnTo>
                    <a:pt x="0" y="126661"/>
                  </a:lnTo>
                  <a:cubicBezTo>
                    <a:pt x="0" y="93069"/>
                    <a:pt x="13345" y="60852"/>
                    <a:pt x="37098" y="37098"/>
                  </a:cubicBezTo>
                  <a:cubicBezTo>
                    <a:pt x="60852" y="13345"/>
                    <a:pt x="93069" y="0"/>
                    <a:pt x="1266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33350"/>
              <a:ext cx="718800" cy="11997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000"/>
                </a:lnSpc>
              </a:pPr>
              <a:r>
                <a:rPr lang="en-US" sz="2000">
                  <a:solidFill>
                    <a:srgbClr val="3B3B3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데이터 타입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235333" y="1797642"/>
            <a:ext cx="3817334" cy="60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52"/>
              </a:lnSpc>
              <a:spcBef>
                <a:spcPct val="0"/>
              </a:spcBef>
            </a:pPr>
            <a:r>
              <a:rPr lang="en-US" b="true" sz="3609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우리가 집중을 한 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6682" y="2729260"/>
            <a:ext cx="9274637" cy="246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7"/>
              </a:lnSpc>
            </a:pPr>
            <a:r>
              <a:rPr lang="en-US" sz="2578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이번 팀프로젝트는 모든 팀이 같은 과제를 진행함으로</a:t>
            </a:r>
          </a:p>
          <a:p>
            <a:pPr algn="ctr">
              <a:lnSpc>
                <a:spcPts val="4977"/>
              </a:lnSpc>
            </a:pPr>
            <a:r>
              <a:rPr lang="en-US" sz="2578">
                <a:solidFill>
                  <a:srgbClr val="3B3B3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저희는 체크리스트로 간단히 기능 확인을 한 후,</a:t>
            </a:r>
          </a:p>
          <a:p>
            <a:pPr algn="ctr">
              <a:lnSpc>
                <a:spcPts val="4977"/>
              </a:lnSpc>
            </a:pPr>
          </a:p>
          <a:p>
            <a:pPr algn="ctr" marL="0" indent="0" lvl="0">
              <a:lnSpc>
                <a:spcPts val="5223"/>
              </a:lnSpc>
            </a:pPr>
            <a:r>
              <a:rPr lang="en-US" b="true" sz="2706">
                <a:solidFill>
                  <a:srgbClr val="3B3B3B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타입과 모델간의 관계에 대해서 집중을 하기로 했습니다.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145693" y="-3363255"/>
            <a:ext cx="0" cy="14109159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5400000">
            <a:off x="-827138" y="8575964"/>
            <a:ext cx="2724094" cy="2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0"/>
              </a:lnSpc>
            </a:pPr>
            <a:r>
              <a:rPr lang="en-US" sz="2318" spc="62">
                <a:solidFill>
                  <a:srgbClr val="64568C"/>
                </a:solidFill>
                <a:latin typeface="Prachamati"/>
                <a:ea typeface="Prachamati"/>
                <a:cs typeface="Prachamati"/>
                <a:sym typeface="Prachamati"/>
              </a:rPr>
              <a:t>PRESENTATION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6749" y="310819"/>
            <a:ext cx="2988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필수 과제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3492" y="513791"/>
            <a:ext cx="520005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b="true" sz="3312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6777966">
            <a:off x="8809492" y="5897975"/>
            <a:ext cx="850949" cy="612684"/>
          </a:xfrm>
          <a:custGeom>
            <a:avLst/>
            <a:gdLst/>
            <a:ahLst/>
            <a:cxnLst/>
            <a:rect r="r" b="b" t="t" l="l"/>
            <a:pathLst>
              <a:path h="612684" w="850949">
                <a:moveTo>
                  <a:pt x="0" y="0"/>
                </a:moveTo>
                <a:lnTo>
                  <a:pt x="850949" y="0"/>
                </a:lnTo>
                <a:lnTo>
                  <a:pt x="850949" y="612683"/>
                </a:lnTo>
                <a:lnTo>
                  <a:pt x="0" y="612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5337" y="1862482"/>
            <a:ext cx="5987135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5"/>
              </a:lnSpc>
              <a:spcBef>
                <a:spcPct val="0"/>
              </a:spcBef>
            </a:pPr>
            <a:r>
              <a:rPr lang="en-US" b="true" sz="3312" spc="-9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체크리스트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79429" y="1862482"/>
            <a:ext cx="2835506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5"/>
              </a:lnSpc>
              <a:spcBef>
                <a:spcPct val="0"/>
              </a:spcBef>
            </a:pPr>
            <a:r>
              <a:rPr lang="en-US" b="true" sz="3312" spc="-9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완료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824526" y="2733546"/>
            <a:ext cx="8601160" cy="600666"/>
            <a:chOff x="0" y="0"/>
            <a:chExt cx="2265326" cy="158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5326" cy="158200"/>
            </a:xfrm>
            <a:custGeom>
              <a:avLst/>
              <a:gdLst/>
              <a:ahLst/>
              <a:cxnLst/>
              <a:rect r="r" b="b" t="t" l="l"/>
              <a:pathLst>
                <a:path h="158200" w="2265326">
                  <a:moveTo>
                    <a:pt x="79100" y="0"/>
                  </a:moveTo>
                  <a:lnTo>
                    <a:pt x="2186226" y="0"/>
                  </a:lnTo>
                  <a:cubicBezTo>
                    <a:pt x="2207205" y="0"/>
                    <a:pt x="2227324" y="8334"/>
                    <a:pt x="2242158" y="23168"/>
                  </a:cubicBezTo>
                  <a:cubicBezTo>
                    <a:pt x="2256992" y="38002"/>
                    <a:pt x="2265326" y="58121"/>
                    <a:pt x="2265326" y="79100"/>
                  </a:cubicBezTo>
                  <a:lnTo>
                    <a:pt x="2265326" y="79100"/>
                  </a:lnTo>
                  <a:cubicBezTo>
                    <a:pt x="2265326" y="122786"/>
                    <a:pt x="2229912" y="158200"/>
                    <a:pt x="2186226" y="158200"/>
                  </a:cubicBezTo>
                  <a:lnTo>
                    <a:pt x="79100" y="158200"/>
                  </a:lnTo>
                  <a:cubicBezTo>
                    <a:pt x="35414" y="158200"/>
                    <a:pt x="0" y="122786"/>
                    <a:pt x="0" y="79100"/>
                  </a:cubicBezTo>
                  <a:lnTo>
                    <a:pt x="0" y="79100"/>
                  </a:lnTo>
                  <a:cubicBezTo>
                    <a:pt x="0" y="35414"/>
                    <a:pt x="35414" y="0"/>
                    <a:pt x="79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265326" cy="186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seaborn 라이브러리를 사용하여 데이터셋 불러오기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969904" y="2755749"/>
            <a:ext cx="3174407" cy="603252"/>
            <a:chOff x="0" y="0"/>
            <a:chExt cx="836058" cy="1588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6058" cy="158881"/>
            </a:xfrm>
            <a:custGeom>
              <a:avLst/>
              <a:gdLst/>
              <a:ahLst/>
              <a:cxnLst/>
              <a:rect r="r" b="b" t="t" l="l"/>
              <a:pathLst>
                <a:path h="158881" w="836058">
                  <a:moveTo>
                    <a:pt x="79441" y="0"/>
                  </a:moveTo>
                  <a:lnTo>
                    <a:pt x="756617" y="0"/>
                  </a:lnTo>
                  <a:cubicBezTo>
                    <a:pt x="777686" y="0"/>
                    <a:pt x="797892" y="8370"/>
                    <a:pt x="812790" y="23268"/>
                  </a:cubicBezTo>
                  <a:cubicBezTo>
                    <a:pt x="827688" y="38166"/>
                    <a:pt x="836058" y="58372"/>
                    <a:pt x="836058" y="79441"/>
                  </a:cubicBezTo>
                  <a:lnTo>
                    <a:pt x="836058" y="79441"/>
                  </a:lnTo>
                  <a:cubicBezTo>
                    <a:pt x="836058" y="123314"/>
                    <a:pt x="800491" y="158881"/>
                    <a:pt x="756617" y="158881"/>
                  </a:cubicBezTo>
                  <a:lnTo>
                    <a:pt x="79441" y="158881"/>
                  </a:lnTo>
                  <a:cubicBezTo>
                    <a:pt x="35567" y="158881"/>
                    <a:pt x="0" y="123314"/>
                    <a:pt x="0" y="79441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36058" cy="1874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완료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12077360" y="2872055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8"/>
                </a:lnTo>
                <a:lnTo>
                  <a:pt x="0" y="32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1" id="11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145693" y="-3363255"/>
            <a:ext cx="0" cy="14109159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5400000">
            <a:off x="-827138" y="8575964"/>
            <a:ext cx="2724094" cy="2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0"/>
              </a:lnSpc>
            </a:pPr>
            <a:r>
              <a:rPr lang="en-US" sz="2318" spc="62">
                <a:solidFill>
                  <a:srgbClr val="64568C"/>
                </a:solidFill>
                <a:latin typeface="Prachamati"/>
                <a:ea typeface="Prachamati"/>
                <a:cs typeface="Prachamati"/>
                <a:sym typeface="Prachamati"/>
              </a:rPr>
              <a:t>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6749" y="310819"/>
            <a:ext cx="2988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필수 과제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3967" y="513791"/>
            <a:ext cx="836663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b="true" sz="3312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815001" y="3432048"/>
            <a:ext cx="8610685" cy="600666"/>
            <a:chOff x="0" y="0"/>
            <a:chExt cx="2267835" cy="158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67835" cy="158200"/>
            </a:xfrm>
            <a:custGeom>
              <a:avLst/>
              <a:gdLst/>
              <a:ahLst/>
              <a:cxnLst/>
              <a:rect r="r" b="b" t="t" l="l"/>
              <a:pathLst>
                <a:path h="158200" w="2267835">
                  <a:moveTo>
                    <a:pt x="79100" y="0"/>
                  </a:moveTo>
                  <a:lnTo>
                    <a:pt x="2188735" y="0"/>
                  </a:lnTo>
                  <a:cubicBezTo>
                    <a:pt x="2232420" y="0"/>
                    <a:pt x="2267835" y="35414"/>
                    <a:pt x="2267835" y="79100"/>
                  </a:cubicBezTo>
                  <a:lnTo>
                    <a:pt x="2267835" y="79100"/>
                  </a:lnTo>
                  <a:cubicBezTo>
                    <a:pt x="2267835" y="100079"/>
                    <a:pt x="2259501" y="120198"/>
                    <a:pt x="2244667" y="135032"/>
                  </a:cubicBezTo>
                  <a:cubicBezTo>
                    <a:pt x="2229833" y="149866"/>
                    <a:pt x="2209713" y="158200"/>
                    <a:pt x="2188735" y="158200"/>
                  </a:cubicBezTo>
                  <a:lnTo>
                    <a:pt x="79100" y="158200"/>
                  </a:lnTo>
                  <a:cubicBezTo>
                    <a:pt x="35414" y="158200"/>
                    <a:pt x="0" y="122786"/>
                    <a:pt x="0" y="79100"/>
                  </a:cubicBezTo>
                  <a:lnTo>
                    <a:pt x="0" y="79100"/>
                  </a:lnTo>
                  <a:cubicBezTo>
                    <a:pt x="0" y="35414"/>
                    <a:pt x="35414" y="0"/>
                    <a:pt x="79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2267835" cy="186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head와 describe 를 사용해보고 주석으로 간단히 설명하기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5400000">
            <a:off x="12077360" y="3570557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8"/>
                </a:lnTo>
                <a:lnTo>
                  <a:pt x="0" y="32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6" id="26"/>
          <p:cNvGrpSpPr/>
          <p:nvPr/>
        </p:nvGrpSpPr>
        <p:grpSpPr>
          <a:xfrm rot="0">
            <a:off x="12979429" y="3432048"/>
            <a:ext cx="3174407" cy="603252"/>
            <a:chOff x="0" y="0"/>
            <a:chExt cx="836058" cy="15888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36058" cy="158881"/>
            </a:xfrm>
            <a:custGeom>
              <a:avLst/>
              <a:gdLst/>
              <a:ahLst/>
              <a:cxnLst/>
              <a:rect r="r" b="b" t="t" l="l"/>
              <a:pathLst>
                <a:path h="158881" w="836058">
                  <a:moveTo>
                    <a:pt x="79441" y="0"/>
                  </a:moveTo>
                  <a:lnTo>
                    <a:pt x="756617" y="0"/>
                  </a:lnTo>
                  <a:cubicBezTo>
                    <a:pt x="777686" y="0"/>
                    <a:pt x="797892" y="8370"/>
                    <a:pt x="812790" y="23268"/>
                  </a:cubicBezTo>
                  <a:cubicBezTo>
                    <a:pt x="827688" y="38166"/>
                    <a:pt x="836058" y="58372"/>
                    <a:pt x="836058" y="79441"/>
                  </a:cubicBezTo>
                  <a:lnTo>
                    <a:pt x="836058" y="79441"/>
                  </a:lnTo>
                  <a:cubicBezTo>
                    <a:pt x="836058" y="123314"/>
                    <a:pt x="800491" y="158881"/>
                    <a:pt x="756617" y="158881"/>
                  </a:cubicBezTo>
                  <a:lnTo>
                    <a:pt x="79441" y="158881"/>
                  </a:lnTo>
                  <a:cubicBezTo>
                    <a:pt x="35567" y="158881"/>
                    <a:pt x="0" y="123314"/>
                    <a:pt x="0" y="79441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836058" cy="1874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완료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815001" y="4130550"/>
            <a:ext cx="8601160" cy="600666"/>
            <a:chOff x="0" y="0"/>
            <a:chExt cx="2265326" cy="158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65326" cy="158200"/>
            </a:xfrm>
            <a:custGeom>
              <a:avLst/>
              <a:gdLst/>
              <a:ahLst/>
              <a:cxnLst/>
              <a:rect r="r" b="b" t="t" l="l"/>
              <a:pathLst>
                <a:path h="158200" w="2265326">
                  <a:moveTo>
                    <a:pt x="79100" y="0"/>
                  </a:moveTo>
                  <a:lnTo>
                    <a:pt x="2186226" y="0"/>
                  </a:lnTo>
                  <a:cubicBezTo>
                    <a:pt x="2207205" y="0"/>
                    <a:pt x="2227324" y="8334"/>
                    <a:pt x="2242158" y="23168"/>
                  </a:cubicBezTo>
                  <a:cubicBezTo>
                    <a:pt x="2256992" y="38002"/>
                    <a:pt x="2265326" y="58121"/>
                    <a:pt x="2265326" y="79100"/>
                  </a:cubicBezTo>
                  <a:lnTo>
                    <a:pt x="2265326" y="79100"/>
                  </a:lnTo>
                  <a:cubicBezTo>
                    <a:pt x="2265326" y="122786"/>
                    <a:pt x="2229912" y="158200"/>
                    <a:pt x="2186226" y="158200"/>
                  </a:cubicBezTo>
                  <a:lnTo>
                    <a:pt x="79100" y="158200"/>
                  </a:lnTo>
                  <a:cubicBezTo>
                    <a:pt x="35414" y="158200"/>
                    <a:pt x="0" y="122786"/>
                    <a:pt x="0" y="79100"/>
                  </a:cubicBezTo>
                  <a:lnTo>
                    <a:pt x="0" y="79100"/>
                  </a:lnTo>
                  <a:cubicBezTo>
                    <a:pt x="0" y="35414"/>
                    <a:pt x="35414" y="0"/>
                    <a:pt x="79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2265326" cy="186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isnull()과 sum()함수를 이용해서 결측치 갯수를 확인하기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960379" y="4152753"/>
            <a:ext cx="3174407" cy="603252"/>
            <a:chOff x="0" y="0"/>
            <a:chExt cx="836058" cy="15888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36058" cy="158881"/>
            </a:xfrm>
            <a:custGeom>
              <a:avLst/>
              <a:gdLst/>
              <a:ahLst/>
              <a:cxnLst/>
              <a:rect r="r" b="b" t="t" l="l"/>
              <a:pathLst>
                <a:path h="158881" w="836058">
                  <a:moveTo>
                    <a:pt x="79441" y="0"/>
                  </a:moveTo>
                  <a:lnTo>
                    <a:pt x="756617" y="0"/>
                  </a:lnTo>
                  <a:cubicBezTo>
                    <a:pt x="777686" y="0"/>
                    <a:pt x="797892" y="8370"/>
                    <a:pt x="812790" y="23268"/>
                  </a:cubicBezTo>
                  <a:cubicBezTo>
                    <a:pt x="827688" y="38166"/>
                    <a:pt x="836058" y="58372"/>
                    <a:pt x="836058" y="79441"/>
                  </a:cubicBezTo>
                  <a:lnTo>
                    <a:pt x="836058" y="79441"/>
                  </a:lnTo>
                  <a:cubicBezTo>
                    <a:pt x="836058" y="123314"/>
                    <a:pt x="800491" y="158881"/>
                    <a:pt x="756617" y="158881"/>
                  </a:cubicBezTo>
                  <a:lnTo>
                    <a:pt x="79441" y="158881"/>
                  </a:lnTo>
                  <a:cubicBezTo>
                    <a:pt x="35567" y="158881"/>
                    <a:pt x="0" y="123314"/>
                    <a:pt x="0" y="79441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836058" cy="1874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완료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-5400000">
            <a:off x="12067835" y="4269060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7"/>
                </a:lnTo>
                <a:lnTo>
                  <a:pt x="0" y="32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6" id="36"/>
          <p:cNvGrpSpPr/>
          <p:nvPr/>
        </p:nvGrpSpPr>
        <p:grpSpPr>
          <a:xfrm rot="0">
            <a:off x="2805476" y="4829053"/>
            <a:ext cx="8610685" cy="600666"/>
            <a:chOff x="0" y="0"/>
            <a:chExt cx="2267835" cy="1582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267835" cy="158200"/>
            </a:xfrm>
            <a:custGeom>
              <a:avLst/>
              <a:gdLst/>
              <a:ahLst/>
              <a:cxnLst/>
              <a:rect r="r" b="b" t="t" l="l"/>
              <a:pathLst>
                <a:path h="158200" w="2267835">
                  <a:moveTo>
                    <a:pt x="79100" y="0"/>
                  </a:moveTo>
                  <a:lnTo>
                    <a:pt x="2188735" y="0"/>
                  </a:lnTo>
                  <a:cubicBezTo>
                    <a:pt x="2232420" y="0"/>
                    <a:pt x="2267835" y="35414"/>
                    <a:pt x="2267835" y="79100"/>
                  </a:cubicBezTo>
                  <a:lnTo>
                    <a:pt x="2267835" y="79100"/>
                  </a:lnTo>
                  <a:cubicBezTo>
                    <a:pt x="2267835" y="100079"/>
                    <a:pt x="2259501" y="120198"/>
                    <a:pt x="2244667" y="135032"/>
                  </a:cubicBezTo>
                  <a:cubicBezTo>
                    <a:pt x="2229833" y="149866"/>
                    <a:pt x="2209713" y="158200"/>
                    <a:pt x="2188735" y="158200"/>
                  </a:cubicBezTo>
                  <a:lnTo>
                    <a:pt x="79100" y="158200"/>
                  </a:lnTo>
                  <a:cubicBezTo>
                    <a:pt x="35414" y="158200"/>
                    <a:pt x="0" y="122786"/>
                    <a:pt x="0" y="79100"/>
                  </a:cubicBezTo>
                  <a:lnTo>
                    <a:pt x="0" y="79100"/>
                  </a:lnTo>
                  <a:cubicBezTo>
                    <a:pt x="0" y="35414"/>
                    <a:pt x="35414" y="0"/>
                    <a:pt x="79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2267835" cy="186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확인한 결측치를 중앙값과 최빈값으로 대체하기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-5400000">
            <a:off x="12067835" y="4967562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8"/>
                </a:lnTo>
                <a:lnTo>
                  <a:pt x="0" y="32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0" id="40"/>
          <p:cNvGrpSpPr/>
          <p:nvPr/>
        </p:nvGrpSpPr>
        <p:grpSpPr>
          <a:xfrm rot="0">
            <a:off x="12969904" y="4829053"/>
            <a:ext cx="3174407" cy="603252"/>
            <a:chOff x="0" y="0"/>
            <a:chExt cx="836058" cy="15888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36058" cy="158881"/>
            </a:xfrm>
            <a:custGeom>
              <a:avLst/>
              <a:gdLst/>
              <a:ahLst/>
              <a:cxnLst/>
              <a:rect r="r" b="b" t="t" l="l"/>
              <a:pathLst>
                <a:path h="158881" w="836058">
                  <a:moveTo>
                    <a:pt x="79441" y="0"/>
                  </a:moveTo>
                  <a:lnTo>
                    <a:pt x="756617" y="0"/>
                  </a:lnTo>
                  <a:cubicBezTo>
                    <a:pt x="777686" y="0"/>
                    <a:pt x="797892" y="8370"/>
                    <a:pt x="812790" y="23268"/>
                  </a:cubicBezTo>
                  <a:cubicBezTo>
                    <a:pt x="827688" y="38166"/>
                    <a:pt x="836058" y="58372"/>
                    <a:pt x="836058" y="79441"/>
                  </a:cubicBezTo>
                  <a:lnTo>
                    <a:pt x="836058" y="79441"/>
                  </a:lnTo>
                  <a:cubicBezTo>
                    <a:pt x="836058" y="123314"/>
                    <a:pt x="800491" y="158881"/>
                    <a:pt x="756617" y="158881"/>
                  </a:cubicBezTo>
                  <a:lnTo>
                    <a:pt x="79441" y="158881"/>
                  </a:lnTo>
                  <a:cubicBezTo>
                    <a:pt x="35567" y="158881"/>
                    <a:pt x="0" y="123314"/>
                    <a:pt x="0" y="79441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836058" cy="1874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완료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2805476" y="5508505"/>
            <a:ext cx="8601160" cy="600666"/>
            <a:chOff x="0" y="0"/>
            <a:chExt cx="2265326" cy="1582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265326" cy="158200"/>
            </a:xfrm>
            <a:custGeom>
              <a:avLst/>
              <a:gdLst/>
              <a:ahLst/>
              <a:cxnLst/>
              <a:rect r="r" b="b" t="t" l="l"/>
              <a:pathLst>
                <a:path h="158200" w="2265326">
                  <a:moveTo>
                    <a:pt x="79100" y="0"/>
                  </a:moveTo>
                  <a:lnTo>
                    <a:pt x="2186226" y="0"/>
                  </a:lnTo>
                  <a:cubicBezTo>
                    <a:pt x="2207205" y="0"/>
                    <a:pt x="2227324" y="8334"/>
                    <a:pt x="2242158" y="23168"/>
                  </a:cubicBezTo>
                  <a:cubicBezTo>
                    <a:pt x="2256992" y="38002"/>
                    <a:pt x="2265326" y="58121"/>
                    <a:pt x="2265326" y="79100"/>
                  </a:cubicBezTo>
                  <a:lnTo>
                    <a:pt x="2265326" y="79100"/>
                  </a:lnTo>
                  <a:cubicBezTo>
                    <a:pt x="2265326" y="122786"/>
                    <a:pt x="2229912" y="158200"/>
                    <a:pt x="2186226" y="158200"/>
                  </a:cubicBezTo>
                  <a:lnTo>
                    <a:pt x="79100" y="158200"/>
                  </a:lnTo>
                  <a:cubicBezTo>
                    <a:pt x="35414" y="158200"/>
                    <a:pt x="0" y="122786"/>
                    <a:pt x="0" y="79100"/>
                  </a:cubicBezTo>
                  <a:lnTo>
                    <a:pt x="0" y="79100"/>
                  </a:lnTo>
                  <a:cubicBezTo>
                    <a:pt x="0" y="35414"/>
                    <a:pt x="35414" y="0"/>
                    <a:pt x="79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2265326" cy="186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카테고리 데이터를 수치형 데이터로 인코딩 하기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950854" y="5530708"/>
            <a:ext cx="3174407" cy="603252"/>
            <a:chOff x="0" y="0"/>
            <a:chExt cx="836058" cy="15888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36058" cy="158881"/>
            </a:xfrm>
            <a:custGeom>
              <a:avLst/>
              <a:gdLst/>
              <a:ahLst/>
              <a:cxnLst/>
              <a:rect r="r" b="b" t="t" l="l"/>
              <a:pathLst>
                <a:path h="158881" w="836058">
                  <a:moveTo>
                    <a:pt x="79441" y="0"/>
                  </a:moveTo>
                  <a:lnTo>
                    <a:pt x="756617" y="0"/>
                  </a:lnTo>
                  <a:cubicBezTo>
                    <a:pt x="777686" y="0"/>
                    <a:pt x="797892" y="8370"/>
                    <a:pt x="812790" y="23268"/>
                  </a:cubicBezTo>
                  <a:cubicBezTo>
                    <a:pt x="827688" y="38166"/>
                    <a:pt x="836058" y="58372"/>
                    <a:pt x="836058" y="79441"/>
                  </a:cubicBezTo>
                  <a:lnTo>
                    <a:pt x="836058" y="79441"/>
                  </a:lnTo>
                  <a:cubicBezTo>
                    <a:pt x="836058" y="123314"/>
                    <a:pt x="800491" y="158881"/>
                    <a:pt x="756617" y="158881"/>
                  </a:cubicBezTo>
                  <a:lnTo>
                    <a:pt x="79441" y="158881"/>
                  </a:lnTo>
                  <a:cubicBezTo>
                    <a:pt x="35567" y="158881"/>
                    <a:pt x="0" y="123314"/>
                    <a:pt x="0" y="79441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836058" cy="1874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완료</a:t>
              </a: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-5400000">
            <a:off x="12058310" y="5647014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8"/>
                </a:lnTo>
                <a:lnTo>
                  <a:pt x="0" y="32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0" id="50"/>
          <p:cNvGrpSpPr/>
          <p:nvPr/>
        </p:nvGrpSpPr>
        <p:grpSpPr>
          <a:xfrm rot="0">
            <a:off x="2795951" y="6207007"/>
            <a:ext cx="8610685" cy="600666"/>
            <a:chOff x="0" y="0"/>
            <a:chExt cx="2267835" cy="1582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267835" cy="158200"/>
            </a:xfrm>
            <a:custGeom>
              <a:avLst/>
              <a:gdLst/>
              <a:ahLst/>
              <a:cxnLst/>
              <a:rect r="r" b="b" t="t" l="l"/>
              <a:pathLst>
                <a:path h="158200" w="2267835">
                  <a:moveTo>
                    <a:pt x="79100" y="0"/>
                  </a:moveTo>
                  <a:lnTo>
                    <a:pt x="2188735" y="0"/>
                  </a:lnTo>
                  <a:cubicBezTo>
                    <a:pt x="2232420" y="0"/>
                    <a:pt x="2267835" y="35414"/>
                    <a:pt x="2267835" y="79100"/>
                  </a:cubicBezTo>
                  <a:lnTo>
                    <a:pt x="2267835" y="79100"/>
                  </a:lnTo>
                  <a:cubicBezTo>
                    <a:pt x="2267835" y="100079"/>
                    <a:pt x="2259501" y="120198"/>
                    <a:pt x="2244667" y="135032"/>
                  </a:cubicBezTo>
                  <a:cubicBezTo>
                    <a:pt x="2229833" y="149866"/>
                    <a:pt x="2209713" y="158200"/>
                    <a:pt x="2188735" y="158200"/>
                  </a:cubicBezTo>
                  <a:lnTo>
                    <a:pt x="79100" y="158200"/>
                  </a:lnTo>
                  <a:cubicBezTo>
                    <a:pt x="35414" y="158200"/>
                    <a:pt x="0" y="122786"/>
                    <a:pt x="0" y="79100"/>
                  </a:cubicBezTo>
                  <a:lnTo>
                    <a:pt x="0" y="79100"/>
                  </a:lnTo>
                  <a:cubicBezTo>
                    <a:pt x="0" y="35414"/>
                    <a:pt x="35414" y="0"/>
                    <a:pt x="79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28575"/>
              <a:ext cx="2267835" cy="186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기존의 feature를 가지고 새로운 feature 생성하기</a:t>
              </a: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-5400000">
            <a:off x="12058310" y="6345517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7"/>
                </a:lnTo>
                <a:lnTo>
                  <a:pt x="0" y="32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4" id="54"/>
          <p:cNvGrpSpPr/>
          <p:nvPr/>
        </p:nvGrpSpPr>
        <p:grpSpPr>
          <a:xfrm rot="0">
            <a:off x="12960379" y="6207007"/>
            <a:ext cx="3174407" cy="603252"/>
            <a:chOff x="0" y="0"/>
            <a:chExt cx="836058" cy="158881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36058" cy="158881"/>
            </a:xfrm>
            <a:custGeom>
              <a:avLst/>
              <a:gdLst/>
              <a:ahLst/>
              <a:cxnLst/>
              <a:rect r="r" b="b" t="t" l="l"/>
              <a:pathLst>
                <a:path h="158881" w="836058">
                  <a:moveTo>
                    <a:pt x="79441" y="0"/>
                  </a:moveTo>
                  <a:lnTo>
                    <a:pt x="756617" y="0"/>
                  </a:lnTo>
                  <a:cubicBezTo>
                    <a:pt x="777686" y="0"/>
                    <a:pt x="797892" y="8370"/>
                    <a:pt x="812790" y="23268"/>
                  </a:cubicBezTo>
                  <a:cubicBezTo>
                    <a:pt x="827688" y="38166"/>
                    <a:pt x="836058" y="58372"/>
                    <a:pt x="836058" y="79441"/>
                  </a:cubicBezTo>
                  <a:lnTo>
                    <a:pt x="836058" y="79441"/>
                  </a:lnTo>
                  <a:cubicBezTo>
                    <a:pt x="836058" y="123314"/>
                    <a:pt x="800491" y="158881"/>
                    <a:pt x="756617" y="158881"/>
                  </a:cubicBezTo>
                  <a:lnTo>
                    <a:pt x="79441" y="158881"/>
                  </a:lnTo>
                  <a:cubicBezTo>
                    <a:pt x="35567" y="158881"/>
                    <a:pt x="0" y="123314"/>
                    <a:pt x="0" y="79441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836058" cy="1874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완료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2795951" y="6886460"/>
            <a:ext cx="8610685" cy="600666"/>
            <a:chOff x="0" y="0"/>
            <a:chExt cx="2267835" cy="1582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267835" cy="158200"/>
            </a:xfrm>
            <a:custGeom>
              <a:avLst/>
              <a:gdLst/>
              <a:ahLst/>
              <a:cxnLst/>
              <a:rect r="r" b="b" t="t" l="l"/>
              <a:pathLst>
                <a:path h="158200" w="2267835">
                  <a:moveTo>
                    <a:pt x="79100" y="0"/>
                  </a:moveTo>
                  <a:lnTo>
                    <a:pt x="2188735" y="0"/>
                  </a:lnTo>
                  <a:cubicBezTo>
                    <a:pt x="2232420" y="0"/>
                    <a:pt x="2267835" y="35414"/>
                    <a:pt x="2267835" y="79100"/>
                  </a:cubicBezTo>
                  <a:lnTo>
                    <a:pt x="2267835" y="79100"/>
                  </a:lnTo>
                  <a:cubicBezTo>
                    <a:pt x="2267835" y="100079"/>
                    <a:pt x="2259501" y="120198"/>
                    <a:pt x="2244667" y="135032"/>
                  </a:cubicBezTo>
                  <a:cubicBezTo>
                    <a:pt x="2229833" y="149866"/>
                    <a:pt x="2209713" y="158200"/>
                    <a:pt x="2188735" y="158200"/>
                  </a:cubicBezTo>
                  <a:lnTo>
                    <a:pt x="79100" y="158200"/>
                  </a:lnTo>
                  <a:cubicBezTo>
                    <a:pt x="35414" y="158200"/>
                    <a:pt x="0" y="122786"/>
                    <a:pt x="0" y="79100"/>
                  </a:cubicBezTo>
                  <a:lnTo>
                    <a:pt x="0" y="79100"/>
                  </a:lnTo>
                  <a:cubicBezTo>
                    <a:pt x="0" y="35414"/>
                    <a:pt x="35414" y="0"/>
                    <a:pt x="79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28575"/>
              <a:ext cx="2267835" cy="186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feature와 target을 분리하여 학습 준비 하기</a:t>
              </a:r>
            </a:p>
          </p:txBody>
        </p:sp>
      </p:grpSp>
      <p:sp>
        <p:nvSpPr>
          <p:cNvPr name="Freeform 60" id="60"/>
          <p:cNvSpPr/>
          <p:nvPr/>
        </p:nvSpPr>
        <p:spPr>
          <a:xfrm flipH="false" flipV="false" rot="-5400000">
            <a:off x="12058310" y="7024969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8"/>
                </a:lnTo>
                <a:lnTo>
                  <a:pt x="0" y="32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1" id="61"/>
          <p:cNvGrpSpPr/>
          <p:nvPr/>
        </p:nvGrpSpPr>
        <p:grpSpPr>
          <a:xfrm rot="0">
            <a:off x="12960379" y="6886460"/>
            <a:ext cx="3174407" cy="603252"/>
            <a:chOff x="0" y="0"/>
            <a:chExt cx="836058" cy="15888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36058" cy="158881"/>
            </a:xfrm>
            <a:custGeom>
              <a:avLst/>
              <a:gdLst/>
              <a:ahLst/>
              <a:cxnLst/>
              <a:rect r="r" b="b" t="t" l="l"/>
              <a:pathLst>
                <a:path h="158881" w="836058">
                  <a:moveTo>
                    <a:pt x="79441" y="0"/>
                  </a:moveTo>
                  <a:lnTo>
                    <a:pt x="756617" y="0"/>
                  </a:lnTo>
                  <a:cubicBezTo>
                    <a:pt x="777686" y="0"/>
                    <a:pt x="797892" y="8370"/>
                    <a:pt x="812790" y="23268"/>
                  </a:cubicBezTo>
                  <a:cubicBezTo>
                    <a:pt x="827688" y="38166"/>
                    <a:pt x="836058" y="58372"/>
                    <a:pt x="836058" y="79441"/>
                  </a:cubicBezTo>
                  <a:lnTo>
                    <a:pt x="836058" y="79441"/>
                  </a:lnTo>
                  <a:cubicBezTo>
                    <a:pt x="836058" y="123314"/>
                    <a:pt x="800491" y="158881"/>
                    <a:pt x="756617" y="158881"/>
                  </a:cubicBezTo>
                  <a:lnTo>
                    <a:pt x="79441" y="158881"/>
                  </a:lnTo>
                  <a:cubicBezTo>
                    <a:pt x="35567" y="158881"/>
                    <a:pt x="0" y="123314"/>
                    <a:pt x="0" y="79441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836058" cy="1874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완료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2795951" y="7565912"/>
            <a:ext cx="8601160" cy="600666"/>
            <a:chOff x="0" y="0"/>
            <a:chExt cx="2265326" cy="1582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265326" cy="158200"/>
            </a:xfrm>
            <a:custGeom>
              <a:avLst/>
              <a:gdLst/>
              <a:ahLst/>
              <a:cxnLst/>
              <a:rect r="r" b="b" t="t" l="l"/>
              <a:pathLst>
                <a:path h="158200" w="2265326">
                  <a:moveTo>
                    <a:pt x="79100" y="0"/>
                  </a:moveTo>
                  <a:lnTo>
                    <a:pt x="2186226" y="0"/>
                  </a:lnTo>
                  <a:cubicBezTo>
                    <a:pt x="2207205" y="0"/>
                    <a:pt x="2227324" y="8334"/>
                    <a:pt x="2242158" y="23168"/>
                  </a:cubicBezTo>
                  <a:cubicBezTo>
                    <a:pt x="2256992" y="38002"/>
                    <a:pt x="2265326" y="58121"/>
                    <a:pt x="2265326" y="79100"/>
                  </a:cubicBezTo>
                  <a:lnTo>
                    <a:pt x="2265326" y="79100"/>
                  </a:lnTo>
                  <a:cubicBezTo>
                    <a:pt x="2265326" y="122786"/>
                    <a:pt x="2229912" y="158200"/>
                    <a:pt x="2186226" y="158200"/>
                  </a:cubicBezTo>
                  <a:lnTo>
                    <a:pt x="79100" y="158200"/>
                  </a:lnTo>
                  <a:cubicBezTo>
                    <a:pt x="35414" y="158200"/>
                    <a:pt x="0" y="122786"/>
                    <a:pt x="0" y="79100"/>
                  </a:cubicBezTo>
                  <a:lnTo>
                    <a:pt x="0" y="79100"/>
                  </a:lnTo>
                  <a:cubicBezTo>
                    <a:pt x="0" y="35414"/>
                    <a:pt x="35414" y="0"/>
                    <a:pt x="79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2265326" cy="186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로지스틱 회귀 함수 모델을 학습 시키기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2941329" y="7588115"/>
            <a:ext cx="3174407" cy="603252"/>
            <a:chOff x="0" y="0"/>
            <a:chExt cx="836058" cy="15888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36058" cy="158881"/>
            </a:xfrm>
            <a:custGeom>
              <a:avLst/>
              <a:gdLst/>
              <a:ahLst/>
              <a:cxnLst/>
              <a:rect r="r" b="b" t="t" l="l"/>
              <a:pathLst>
                <a:path h="158881" w="836058">
                  <a:moveTo>
                    <a:pt x="79441" y="0"/>
                  </a:moveTo>
                  <a:lnTo>
                    <a:pt x="756617" y="0"/>
                  </a:lnTo>
                  <a:cubicBezTo>
                    <a:pt x="777686" y="0"/>
                    <a:pt x="797892" y="8370"/>
                    <a:pt x="812790" y="23268"/>
                  </a:cubicBezTo>
                  <a:cubicBezTo>
                    <a:pt x="827688" y="38166"/>
                    <a:pt x="836058" y="58372"/>
                    <a:pt x="836058" y="79441"/>
                  </a:cubicBezTo>
                  <a:lnTo>
                    <a:pt x="836058" y="79441"/>
                  </a:lnTo>
                  <a:cubicBezTo>
                    <a:pt x="836058" y="123314"/>
                    <a:pt x="800491" y="158881"/>
                    <a:pt x="756617" y="158881"/>
                  </a:cubicBezTo>
                  <a:lnTo>
                    <a:pt x="79441" y="158881"/>
                  </a:lnTo>
                  <a:cubicBezTo>
                    <a:pt x="35567" y="158881"/>
                    <a:pt x="0" y="123314"/>
                    <a:pt x="0" y="79441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836058" cy="1874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완료</a:t>
              </a:r>
            </a:p>
          </p:txBody>
        </p:sp>
      </p:grpSp>
      <p:sp>
        <p:nvSpPr>
          <p:cNvPr name="Freeform 70" id="70"/>
          <p:cNvSpPr/>
          <p:nvPr/>
        </p:nvSpPr>
        <p:spPr>
          <a:xfrm flipH="false" flipV="false" rot="-5400000">
            <a:off x="12048785" y="7704421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8"/>
                </a:lnTo>
                <a:lnTo>
                  <a:pt x="0" y="32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1" id="71"/>
          <p:cNvGrpSpPr/>
          <p:nvPr/>
        </p:nvGrpSpPr>
        <p:grpSpPr>
          <a:xfrm rot="0">
            <a:off x="2786426" y="8264414"/>
            <a:ext cx="8610685" cy="600666"/>
            <a:chOff x="0" y="0"/>
            <a:chExt cx="2267835" cy="1582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267835" cy="158200"/>
            </a:xfrm>
            <a:custGeom>
              <a:avLst/>
              <a:gdLst/>
              <a:ahLst/>
              <a:cxnLst/>
              <a:rect r="r" b="b" t="t" l="l"/>
              <a:pathLst>
                <a:path h="158200" w="2267835">
                  <a:moveTo>
                    <a:pt x="79100" y="0"/>
                  </a:moveTo>
                  <a:lnTo>
                    <a:pt x="2188735" y="0"/>
                  </a:lnTo>
                  <a:cubicBezTo>
                    <a:pt x="2232420" y="0"/>
                    <a:pt x="2267835" y="35414"/>
                    <a:pt x="2267835" y="79100"/>
                  </a:cubicBezTo>
                  <a:lnTo>
                    <a:pt x="2267835" y="79100"/>
                  </a:lnTo>
                  <a:cubicBezTo>
                    <a:pt x="2267835" y="100079"/>
                    <a:pt x="2259501" y="120198"/>
                    <a:pt x="2244667" y="135032"/>
                  </a:cubicBezTo>
                  <a:cubicBezTo>
                    <a:pt x="2229833" y="149866"/>
                    <a:pt x="2209713" y="158200"/>
                    <a:pt x="2188735" y="158200"/>
                  </a:cubicBezTo>
                  <a:lnTo>
                    <a:pt x="79100" y="158200"/>
                  </a:lnTo>
                  <a:cubicBezTo>
                    <a:pt x="35414" y="158200"/>
                    <a:pt x="0" y="122786"/>
                    <a:pt x="0" y="79100"/>
                  </a:cubicBezTo>
                  <a:lnTo>
                    <a:pt x="0" y="79100"/>
                  </a:lnTo>
                  <a:cubicBezTo>
                    <a:pt x="0" y="35414"/>
                    <a:pt x="35414" y="0"/>
                    <a:pt x="79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0" y="-28575"/>
              <a:ext cx="2267835" cy="186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랜덤 포레스트 모델을 학습 시키기</a:t>
              </a:r>
            </a:p>
          </p:txBody>
        </p:sp>
      </p:grpSp>
      <p:sp>
        <p:nvSpPr>
          <p:cNvPr name="Freeform 74" id="74"/>
          <p:cNvSpPr/>
          <p:nvPr/>
        </p:nvSpPr>
        <p:spPr>
          <a:xfrm flipH="false" flipV="false" rot="-5400000">
            <a:off x="12048785" y="8402924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7"/>
                </a:lnTo>
                <a:lnTo>
                  <a:pt x="0" y="32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5" id="75"/>
          <p:cNvGrpSpPr/>
          <p:nvPr/>
        </p:nvGrpSpPr>
        <p:grpSpPr>
          <a:xfrm rot="0">
            <a:off x="12950854" y="8264414"/>
            <a:ext cx="3174407" cy="603252"/>
            <a:chOff x="0" y="0"/>
            <a:chExt cx="836058" cy="158881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836058" cy="158881"/>
            </a:xfrm>
            <a:custGeom>
              <a:avLst/>
              <a:gdLst/>
              <a:ahLst/>
              <a:cxnLst/>
              <a:rect r="r" b="b" t="t" l="l"/>
              <a:pathLst>
                <a:path h="158881" w="836058">
                  <a:moveTo>
                    <a:pt x="79441" y="0"/>
                  </a:moveTo>
                  <a:lnTo>
                    <a:pt x="756617" y="0"/>
                  </a:lnTo>
                  <a:cubicBezTo>
                    <a:pt x="777686" y="0"/>
                    <a:pt x="797892" y="8370"/>
                    <a:pt x="812790" y="23268"/>
                  </a:cubicBezTo>
                  <a:cubicBezTo>
                    <a:pt x="827688" y="38166"/>
                    <a:pt x="836058" y="58372"/>
                    <a:pt x="836058" y="79441"/>
                  </a:cubicBezTo>
                  <a:lnTo>
                    <a:pt x="836058" y="79441"/>
                  </a:lnTo>
                  <a:cubicBezTo>
                    <a:pt x="836058" y="123314"/>
                    <a:pt x="800491" y="158881"/>
                    <a:pt x="756617" y="158881"/>
                  </a:cubicBezTo>
                  <a:lnTo>
                    <a:pt x="79441" y="158881"/>
                  </a:lnTo>
                  <a:cubicBezTo>
                    <a:pt x="35567" y="158881"/>
                    <a:pt x="0" y="123314"/>
                    <a:pt x="0" y="79441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28575"/>
              <a:ext cx="836058" cy="1874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완료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2776901" y="8962917"/>
            <a:ext cx="8610685" cy="600666"/>
            <a:chOff x="0" y="0"/>
            <a:chExt cx="2267835" cy="15820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267835" cy="158200"/>
            </a:xfrm>
            <a:custGeom>
              <a:avLst/>
              <a:gdLst/>
              <a:ahLst/>
              <a:cxnLst/>
              <a:rect r="r" b="b" t="t" l="l"/>
              <a:pathLst>
                <a:path h="158200" w="2267835">
                  <a:moveTo>
                    <a:pt x="79100" y="0"/>
                  </a:moveTo>
                  <a:lnTo>
                    <a:pt x="2188735" y="0"/>
                  </a:lnTo>
                  <a:cubicBezTo>
                    <a:pt x="2232420" y="0"/>
                    <a:pt x="2267835" y="35414"/>
                    <a:pt x="2267835" y="79100"/>
                  </a:cubicBezTo>
                  <a:lnTo>
                    <a:pt x="2267835" y="79100"/>
                  </a:lnTo>
                  <a:cubicBezTo>
                    <a:pt x="2267835" y="100079"/>
                    <a:pt x="2259501" y="120198"/>
                    <a:pt x="2244667" y="135032"/>
                  </a:cubicBezTo>
                  <a:cubicBezTo>
                    <a:pt x="2229833" y="149866"/>
                    <a:pt x="2209713" y="158200"/>
                    <a:pt x="2188735" y="158200"/>
                  </a:cubicBezTo>
                  <a:lnTo>
                    <a:pt x="79100" y="158200"/>
                  </a:lnTo>
                  <a:cubicBezTo>
                    <a:pt x="35414" y="158200"/>
                    <a:pt x="0" y="122786"/>
                    <a:pt x="0" y="79100"/>
                  </a:cubicBezTo>
                  <a:lnTo>
                    <a:pt x="0" y="79100"/>
                  </a:lnTo>
                  <a:cubicBezTo>
                    <a:pt x="0" y="35414"/>
                    <a:pt x="35414" y="0"/>
                    <a:pt x="791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4568C"/>
              </a:solidFill>
              <a:prstDash val="solid"/>
              <a:round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28575"/>
              <a:ext cx="2267835" cy="186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64568C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XGBoost 모델을 학습 시키기</a:t>
              </a:r>
            </a:p>
          </p:txBody>
        </p:sp>
      </p:grpSp>
      <p:sp>
        <p:nvSpPr>
          <p:cNvPr name="Freeform 81" id="81"/>
          <p:cNvSpPr/>
          <p:nvPr/>
        </p:nvSpPr>
        <p:spPr>
          <a:xfrm flipH="false" flipV="false" rot="-5400000">
            <a:off x="12039260" y="9101426"/>
            <a:ext cx="239499" cy="323648"/>
          </a:xfrm>
          <a:custGeom>
            <a:avLst/>
            <a:gdLst/>
            <a:ahLst/>
            <a:cxnLst/>
            <a:rect r="r" b="b" t="t" l="l"/>
            <a:pathLst>
              <a:path h="323648" w="239499">
                <a:moveTo>
                  <a:pt x="0" y="0"/>
                </a:moveTo>
                <a:lnTo>
                  <a:pt x="239499" y="0"/>
                </a:lnTo>
                <a:lnTo>
                  <a:pt x="239499" y="323648"/>
                </a:lnTo>
                <a:lnTo>
                  <a:pt x="0" y="323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2" id="82"/>
          <p:cNvGrpSpPr/>
          <p:nvPr/>
        </p:nvGrpSpPr>
        <p:grpSpPr>
          <a:xfrm rot="0">
            <a:off x="12941329" y="8962917"/>
            <a:ext cx="3174407" cy="603252"/>
            <a:chOff x="0" y="0"/>
            <a:chExt cx="836058" cy="158881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836058" cy="158881"/>
            </a:xfrm>
            <a:custGeom>
              <a:avLst/>
              <a:gdLst/>
              <a:ahLst/>
              <a:cxnLst/>
              <a:rect r="r" b="b" t="t" l="l"/>
              <a:pathLst>
                <a:path h="158881" w="836058">
                  <a:moveTo>
                    <a:pt x="79441" y="0"/>
                  </a:moveTo>
                  <a:lnTo>
                    <a:pt x="756617" y="0"/>
                  </a:lnTo>
                  <a:cubicBezTo>
                    <a:pt x="777686" y="0"/>
                    <a:pt x="797892" y="8370"/>
                    <a:pt x="812790" y="23268"/>
                  </a:cubicBezTo>
                  <a:cubicBezTo>
                    <a:pt x="827688" y="38166"/>
                    <a:pt x="836058" y="58372"/>
                    <a:pt x="836058" y="79441"/>
                  </a:cubicBezTo>
                  <a:lnTo>
                    <a:pt x="836058" y="79441"/>
                  </a:lnTo>
                  <a:cubicBezTo>
                    <a:pt x="836058" y="123314"/>
                    <a:pt x="800491" y="158881"/>
                    <a:pt x="756617" y="158881"/>
                  </a:cubicBezTo>
                  <a:lnTo>
                    <a:pt x="79441" y="158881"/>
                  </a:lnTo>
                  <a:cubicBezTo>
                    <a:pt x="35567" y="158881"/>
                    <a:pt x="0" y="123314"/>
                    <a:pt x="0" y="79441"/>
                  </a:cubicBezTo>
                  <a:lnTo>
                    <a:pt x="0" y="79441"/>
                  </a:lnTo>
                  <a:cubicBezTo>
                    <a:pt x="0" y="35567"/>
                    <a:pt x="35567" y="0"/>
                    <a:pt x="79441" y="0"/>
                  </a:cubicBezTo>
                  <a:close/>
                </a:path>
              </a:pathLst>
            </a:custGeom>
            <a:solidFill>
              <a:srgbClr val="E0CC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0" y="-28575"/>
              <a:ext cx="836058" cy="1874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700"/>
                </a:lnSpc>
              </a:pPr>
              <a:r>
                <a:rPr lang="en-US" sz="2000" spc="56">
                  <a:solidFill>
                    <a:srgbClr val="573921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완료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-84351" y="1333845"/>
            <a:ext cx="18397762" cy="0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145693" y="-3363255"/>
            <a:ext cx="0" cy="4696451"/>
          </a:xfrm>
          <a:prstGeom prst="line">
            <a:avLst/>
          </a:prstGeom>
          <a:ln cap="flat" w="9525">
            <a:solidFill>
              <a:srgbClr val="3B3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2700000">
            <a:off x="1020996" y="1207852"/>
            <a:ext cx="250687" cy="250687"/>
            <a:chOff x="0" y="0"/>
            <a:chExt cx="66025" cy="660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2700000">
            <a:off x="17311219" y="1207852"/>
            <a:ext cx="250687" cy="250687"/>
            <a:chOff x="0" y="0"/>
            <a:chExt cx="66025" cy="660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25" cy="66025"/>
            </a:xfrm>
            <a:custGeom>
              <a:avLst/>
              <a:gdLst/>
              <a:ahLst/>
              <a:cxnLst/>
              <a:rect r="r" b="b" t="t" l="l"/>
              <a:pathLst>
                <a:path h="66025" w="66025">
                  <a:moveTo>
                    <a:pt x="0" y="0"/>
                  </a:moveTo>
                  <a:lnTo>
                    <a:pt x="66025" y="0"/>
                  </a:lnTo>
                  <a:lnTo>
                    <a:pt x="66025" y="66025"/>
                  </a:lnTo>
                  <a:lnTo>
                    <a:pt x="0" y="66025"/>
                  </a:lnTo>
                  <a:close/>
                </a:path>
              </a:pathLst>
            </a:custGeom>
            <a:solidFill>
              <a:srgbClr val="FFF5ED"/>
            </a:solidFill>
            <a:ln w="9525" cap="sq">
              <a:solidFill>
                <a:srgbClr val="3B3B3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6025" cy="104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36193" y="2148691"/>
            <a:ext cx="298804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-200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모델의 구조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6749" y="310819"/>
            <a:ext cx="298804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 spc="-313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컨셉설계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3967" y="513791"/>
            <a:ext cx="836663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5"/>
              </a:lnSpc>
            </a:pPr>
            <a:r>
              <a:rPr lang="en-US" b="true" sz="3312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08146" y="1649917"/>
            <a:ext cx="6671708" cy="2137517"/>
            <a:chOff x="0" y="0"/>
            <a:chExt cx="1757158" cy="5629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57158" cy="562968"/>
            </a:xfrm>
            <a:custGeom>
              <a:avLst/>
              <a:gdLst/>
              <a:ahLst/>
              <a:cxnLst/>
              <a:rect r="r" b="b" t="t" l="l"/>
              <a:pathLst>
                <a:path h="562968" w="1757158">
                  <a:moveTo>
                    <a:pt x="39454" y="0"/>
                  </a:moveTo>
                  <a:lnTo>
                    <a:pt x="1717704" y="0"/>
                  </a:lnTo>
                  <a:cubicBezTo>
                    <a:pt x="1739494" y="0"/>
                    <a:pt x="1757158" y="17664"/>
                    <a:pt x="1757158" y="39454"/>
                  </a:cubicBezTo>
                  <a:lnTo>
                    <a:pt x="1757158" y="523514"/>
                  </a:lnTo>
                  <a:cubicBezTo>
                    <a:pt x="1757158" y="545303"/>
                    <a:pt x="1739494" y="562968"/>
                    <a:pt x="1717704" y="562968"/>
                  </a:cubicBezTo>
                  <a:lnTo>
                    <a:pt x="39454" y="562968"/>
                  </a:lnTo>
                  <a:cubicBezTo>
                    <a:pt x="17664" y="562968"/>
                    <a:pt x="0" y="545303"/>
                    <a:pt x="0" y="523514"/>
                  </a:cubicBezTo>
                  <a:lnTo>
                    <a:pt x="0" y="39454"/>
                  </a:lnTo>
                  <a:cubicBezTo>
                    <a:pt x="0" y="17664"/>
                    <a:pt x="17664" y="0"/>
                    <a:pt x="3945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57158" cy="60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653230" y="1774164"/>
            <a:ext cx="3162045" cy="44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9"/>
              </a:lnSpc>
            </a:pPr>
            <a:r>
              <a:rPr lang="en-US" b="true" sz="2419" spc="-171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불러오기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808146" y="4244635"/>
            <a:ext cx="6671708" cy="2280392"/>
            <a:chOff x="0" y="0"/>
            <a:chExt cx="1757158" cy="6005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57158" cy="600597"/>
            </a:xfrm>
            <a:custGeom>
              <a:avLst/>
              <a:gdLst/>
              <a:ahLst/>
              <a:cxnLst/>
              <a:rect r="r" b="b" t="t" l="l"/>
              <a:pathLst>
                <a:path h="600597" w="1757158">
                  <a:moveTo>
                    <a:pt x="39454" y="0"/>
                  </a:moveTo>
                  <a:lnTo>
                    <a:pt x="1717704" y="0"/>
                  </a:lnTo>
                  <a:cubicBezTo>
                    <a:pt x="1739494" y="0"/>
                    <a:pt x="1757158" y="17664"/>
                    <a:pt x="1757158" y="39454"/>
                  </a:cubicBezTo>
                  <a:lnTo>
                    <a:pt x="1757158" y="561143"/>
                  </a:lnTo>
                  <a:cubicBezTo>
                    <a:pt x="1757158" y="571607"/>
                    <a:pt x="1753001" y="581642"/>
                    <a:pt x="1745602" y="589041"/>
                  </a:cubicBezTo>
                  <a:cubicBezTo>
                    <a:pt x="1738203" y="596440"/>
                    <a:pt x="1728168" y="600597"/>
                    <a:pt x="1717704" y="600597"/>
                  </a:cubicBezTo>
                  <a:lnTo>
                    <a:pt x="39454" y="600597"/>
                  </a:lnTo>
                  <a:cubicBezTo>
                    <a:pt x="17664" y="600597"/>
                    <a:pt x="0" y="582933"/>
                    <a:pt x="0" y="561143"/>
                  </a:cubicBezTo>
                  <a:lnTo>
                    <a:pt x="0" y="39454"/>
                  </a:lnTo>
                  <a:cubicBezTo>
                    <a:pt x="0" y="17664"/>
                    <a:pt x="17664" y="0"/>
                    <a:pt x="3945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57158" cy="638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898399" y="5192496"/>
            <a:ext cx="6491203" cy="66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문자열 데이터처리</a:t>
            </a:r>
          </a:p>
          <a:p>
            <a:pPr algn="ctr" marL="0" indent="0" lvl="0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카테고리 데이터 처리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53230" y="4408394"/>
            <a:ext cx="3162045" cy="44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9"/>
              </a:lnSpc>
            </a:pPr>
            <a:r>
              <a:rPr lang="en-US" b="true" sz="2419" spc="-171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전처리 하기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808146" y="6977908"/>
            <a:ext cx="6671708" cy="2280392"/>
            <a:chOff x="0" y="0"/>
            <a:chExt cx="1757158" cy="6005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57158" cy="600597"/>
            </a:xfrm>
            <a:custGeom>
              <a:avLst/>
              <a:gdLst/>
              <a:ahLst/>
              <a:cxnLst/>
              <a:rect r="r" b="b" t="t" l="l"/>
              <a:pathLst>
                <a:path h="600597" w="1757158">
                  <a:moveTo>
                    <a:pt x="39454" y="0"/>
                  </a:moveTo>
                  <a:lnTo>
                    <a:pt x="1717704" y="0"/>
                  </a:lnTo>
                  <a:cubicBezTo>
                    <a:pt x="1739494" y="0"/>
                    <a:pt x="1757158" y="17664"/>
                    <a:pt x="1757158" y="39454"/>
                  </a:cubicBezTo>
                  <a:lnTo>
                    <a:pt x="1757158" y="561143"/>
                  </a:lnTo>
                  <a:cubicBezTo>
                    <a:pt x="1757158" y="571607"/>
                    <a:pt x="1753001" y="581642"/>
                    <a:pt x="1745602" y="589041"/>
                  </a:cubicBezTo>
                  <a:cubicBezTo>
                    <a:pt x="1738203" y="596440"/>
                    <a:pt x="1728168" y="600597"/>
                    <a:pt x="1717704" y="600597"/>
                  </a:cubicBezTo>
                  <a:lnTo>
                    <a:pt x="39454" y="600597"/>
                  </a:lnTo>
                  <a:cubicBezTo>
                    <a:pt x="17664" y="600597"/>
                    <a:pt x="0" y="582933"/>
                    <a:pt x="0" y="561143"/>
                  </a:cubicBezTo>
                  <a:lnTo>
                    <a:pt x="0" y="39454"/>
                  </a:lnTo>
                  <a:cubicBezTo>
                    <a:pt x="0" y="17664"/>
                    <a:pt x="17664" y="0"/>
                    <a:pt x="3945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A6B0B5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757158" cy="638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898399" y="8041904"/>
            <a:ext cx="6491203" cy="134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 모델에 맞게 데이터 준비시키기</a:t>
            </a:r>
          </a:p>
          <a:p>
            <a:pPr algn="ctr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모델에 맞는 함수를 사용하여 모델을 학습시키고</a:t>
            </a:r>
          </a:p>
          <a:p>
            <a:pPr algn="ctr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예측값을 도출 시키기</a:t>
            </a:r>
          </a:p>
          <a:p>
            <a:pPr algn="ctr" marL="0" indent="0" lvl="0">
              <a:lnSpc>
                <a:spcPts val="270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653230" y="7095841"/>
            <a:ext cx="3162045" cy="44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29"/>
              </a:lnSpc>
            </a:pPr>
            <a:r>
              <a:rPr lang="en-US" b="true" sz="2419" spc="-171">
                <a:solidFill>
                  <a:srgbClr val="64568C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모델에 학습시키기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9144000" y="3787435"/>
            <a:ext cx="0" cy="457200"/>
          </a:xfrm>
          <a:prstGeom prst="line">
            <a:avLst/>
          </a:prstGeom>
          <a:ln cap="flat" w="19050">
            <a:solidFill>
              <a:srgbClr val="3B3B3B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9134475" y="6552916"/>
            <a:ext cx="0" cy="457200"/>
          </a:xfrm>
          <a:prstGeom prst="line">
            <a:avLst/>
          </a:prstGeom>
          <a:ln cap="flat" w="19050">
            <a:solidFill>
              <a:srgbClr val="3B3B3B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5898399" y="2358241"/>
            <a:ext cx="6491203" cy="100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데이터를 불러오고 그 데이터셋 안의 데이터타입과 형태를 읽는다.</a:t>
            </a:r>
          </a:p>
          <a:p>
            <a:pPr algn="ctr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1.문자열 데이터</a:t>
            </a:r>
          </a:p>
          <a:p>
            <a:pPr algn="ctr">
              <a:lnSpc>
                <a:spcPts val="2703"/>
              </a:lnSpc>
            </a:pPr>
            <a:r>
              <a:rPr lang="en-US" sz="1599" spc="44">
                <a:solidFill>
                  <a:srgbClr val="64568C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2.카테고리 데이터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DAGU7SaE0a0</dc:identifier>
  <dcterms:modified xsi:type="dcterms:W3CDTF">2011-08-01T06:04:30Z</dcterms:modified>
  <cp:revision>1</cp:revision>
  <dc:title>Team Project</dc:title>
</cp:coreProperties>
</file>